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35"/>
  </p:notesMasterIdLst>
  <p:sldIdLst>
    <p:sldId id="256" r:id="rId2"/>
    <p:sldId id="294" r:id="rId3"/>
    <p:sldId id="292" r:id="rId4"/>
    <p:sldId id="286" r:id="rId5"/>
    <p:sldId id="257" r:id="rId6"/>
    <p:sldId id="282" r:id="rId7"/>
    <p:sldId id="258" r:id="rId8"/>
    <p:sldId id="259" r:id="rId9"/>
    <p:sldId id="261" r:id="rId10"/>
    <p:sldId id="262" r:id="rId11"/>
    <p:sldId id="263" r:id="rId12"/>
    <p:sldId id="260" r:id="rId13"/>
    <p:sldId id="264" r:id="rId14"/>
    <p:sldId id="265" r:id="rId15"/>
    <p:sldId id="266" r:id="rId16"/>
    <p:sldId id="268" r:id="rId17"/>
    <p:sldId id="267" r:id="rId18"/>
    <p:sldId id="269" r:id="rId19"/>
    <p:sldId id="288" r:id="rId20"/>
    <p:sldId id="270" r:id="rId21"/>
    <p:sldId id="284" r:id="rId22"/>
    <p:sldId id="272" r:id="rId23"/>
    <p:sldId id="275" r:id="rId24"/>
    <p:sldId id="276" r:id="rId25"/>
    <p:sldId id="278" r:id="rId26"/>
    <p:sldId id="277" r:id="rId27"/>
    <p:sldId id="280" r:id="rId28"/>
    <p:sldId id="281" r:id="rId29"/>
    <p:sldId id="289" r:id="rId30"/>
    <p:sldId id="279" r:id="rId31"/>
    <p:sldId id="285" r:id="rId32"/>
    <p:sldId id="290"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CE6F0-1AD2-45D7-AEA6-03741434EC2F}" type="datetimeFigureOut">
              <a:rPr lang="en-US" smtClean="0"/>
              <a:t>3/18/2018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AE250-0FFC-4148-837D-A1E06352BCAB}" type="slidenum">
              <a:rPr lang="en-US" smtClean="0"/>
              <a:t>‹#›</a:t>
            </a:fld>
            <a:endParaRPr lang="en-US"/>
          </a:p>
        </p:txBody>
      </p:sp>
    </p:spTree>
    <p:extLst>
      <p:ext uri="{BB962C8B-B14F-4D97-AF65-F5344CB8AC3E}">
        <p14:creationId xmlns:p14="http://schemas.microsoft.com/office/powerpoint/2010/main" val="223117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otelivory.wordpress.com/2010/08/29/a-very-long-view-on-house-pric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michaelbluejay.com/house/appreciation.html" TargetMode="External"/><Relationship Id="rId4" Type="http://schemas.openxmlformats.org/officeDocument/2006/relationships/hyperlink" Target="http://arno.unimaas.nl/show.cgi?fid=1069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http://kkpropertyinfo.blogspot.com/,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https://hotelivory.wordpress.com/2010/08/29/a-very-long-view-on-house-prices/</a:t>
            </a:r>
            <a:r>
              <a:rPr lang="en-US" dirty="0"/>
              <a:t> -&gt; study of house prices along the </a:t>
            </a:r>
            <a:r>
              <a:rPr lang="en-US" dirty="0" err="1"/>
              <a:t>Herengracht</a:t>
            </a:r>
            <a:r>
              <a:rPr lang="en-US" dirty="0"/>
              <a:t> canal -&gt; </a:t>
            </a:r>
            <a:r>
              <a:rPr lang="en-US" dirty="0">
                <a:hlinkClick r:id="rId4"/>
              </a:rPr>
              <a:t>http://arno.unimaas.nl/show.cgi?fid=10696</a:t>
            </a:r>
            <a:r>
              <a:rPr lang="en-US" dirty="0"/>
              <a:t> (380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http://michaelbluejay.com/house/appreciation.html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9AE250-0FFC-4148-837D-A1E06352BCAB}" type="slidenum">
              <a:rPr lang="en-US" smtClean="0"/>
              <a:t>11</a:t>
            </a:fld>
            <a:endParaRPr lang="en-US"/>
          </a:p>
        </p:txBody>
      </p:sp>
    </p:spTree>
    <p:extLst>
      <p:ext uri="{BB962C8B-B14F-4D97-AF65-F5344CB8AC3E}">
        <p14:creationId xmlns:p14="http://schemas.microsoft.com/office/powerpoint/2010/main" val="43990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are actual realizations, dark red is one of them randomly chosen (for debugging), top pink curve is the upper 95%, middle pink is median, bottom</a:t>
            </a:r>
            <a:r>
              <a:rPr lang="en-US" baseline="0" dirty="0"/>
              <a:t> pink is lower 5%, white is average.</a:t>
            </a:r>
            <a:endParaRPr lang="en-US" dirty="0"/>
          </a:p>
        </p:txBody>
      </p:sp>
      <p:sp>
        <p:nvSpPr>
          <p:cNvPr id="4" name="Slide Number Placeholder 3"/>
          <p:cNvSpPr>
            <a:spLocks noGrp="1"/>
          </p:cNvSpPr>
          <p:nvPr>
            <p:ph type="sldNum" sz="quarter" idx="10"/>
          </p:nvPr>
        </p:nvSpPr>
        <p:spPr/>
        <p:txBody>
          <a:bodyPr/>
          <a:lstStyle/>
          <a:p>
            <a:fld id="{D49AE250-0FFC-4148-837D-A1E06352BCAB}" type="slidenum">
              <a:rPr lang="en-US" smtClean="0"/>
              <a:t>21</a:t>
            </a:fld>
            <a:endParaRPr lang="en-US"/>
          </a:p>
        </p:txBody>
      </p:sp>
    </p:spTree>
    <p:extLst>
      <p:ext uri="{BB962C8B-B14F-4D97-AF65-F5344CB8AC3E}">
        <p14:creationId xmlns:p14="http://schemas.microsoft.com/office/powerpoint/2010/main" val="310324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are top</a:t>
            </a:r>
            <a:r>
              <a:rPr lang="en-US" baseline="0" dirty="0"/>
              <a:t> 95% “most optimistic” and bottom 5% of “most pessimistic” scenarios. Middle yellow line is median, white is average. Blue are actual realizations.</a:t>
            </a:r>
            <a:endParaRPr lang="en-US" dirty="0"/>
          </a:p>
        </p:txBody>
      </p:sp>
      <p:sp>
        <p:nvSpPr>
          <p:cNvPr id="4" name="Slide Number Placeholder 3"/>
          <p:cNvSpPr>
            <a:spLocks noGrp="1"/>
          </p:cNvSpPr>
          <p:nvPr>
            <p:ph type="sldNum" sz="quarter" idx="10"/>
          </p:nvPr>
        </p:nvSpPr>
        <p:spPr/>
        <p:txBody>
          <a:bodyPr/>
          <a:lstStyle/>
          <a:p>
            <a:fld id="{D49AE250-0FFC-4148-837D-A1E06352BCAB}" type="slidenum">
              <a:rPr lang="en-US" smtClean="0"/>
              <a:t>22</a:t>
            </a:fld>
            <a:endParaRPr lang="en-US"/>
          </a:p>
        </p:txBody>
      </p:sp>
    </p:spTree>
    <p:extLst>
      <p:ext uri="{BB962C8B-B14F-4D97-AF65-F5344CB8AC3E}">
        <p14:creationId xmlns:p14="http://schemas.microsoft.com/office/powerpoint/2010/main" val="181965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990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12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45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1769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72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509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78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782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59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409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289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8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838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235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3/18/2018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19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71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3/18/2018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0521146"/>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obuk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www.oftwominds.com/blogaug16/inflation8-16.html" TargetMode="External"/><Relationship Id="rId2" Type="http://schemas.openxmlformats.org/officeDocument/2006/relationships/hyperlink" Target="http://www.usinflationcalculator.com/inflation/current-inflation-rat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 Buy or Not to Buy?</a:t>
            </a:r>
          </a:p>
        </p:txBody>
      </p:sp>
      <p:sp>
        <p:nvSpPr>
          <p:cNvPr id="3" name="Subtitle 2"/>
          <p:cNvSpPr>
            <a:spLocks noGrp="1"/>
          </p:cNvSpPr>
          <p:nvPr>
            <p:ph type="subTitle" idx="1"/>
          </p:nvPr>
        </p:nvSpPr>
        <p:spPr/>
        <p:txBody>
          <a:bodyPr/>
          <a:lstStyle/>
          <a:p>
            <a:r>
              <a:rPr lang="en-US" dirty="0"/>
              <a:t>That is the question….</a:t>
            </a:r>
          </a:p>
        </p:txBody>
      </p:sp>
      <p:sp>
        <p:nvSpPr>
          <p:cNvPr id="4" name="TextBox 3">
            <a:extLst>
              <a:ext uri="{FF2B5EF4-FFF2-40B4-BE49-F238E27FC236}">
                <a16:creationId xmlns:a16="http://schemas.microsoft.com/office/drawing/2014/main" id="{6D58764E-1673-49B6-ADAB-536BEA26F2B0}"/>
              </a:ext>
            </a:extLst>
          </p:cNvPr>
          <p:cNvSpPr txBox="1"/>
          <p:nvPr/>
        </p:nvSpPr>
        <p:spPr>
          <a:xfrm>
            <a:off x="254952" y="6096000"/>
            <a:ext cx="8634095" cy="430887"/>
          </a:xfrm>
          <a:prstGeom prst="rect">
            <a:avLst/>
          </a:prstGeom>
          <a:noFill/>
        </p:spPr>
        <p:txBody>
          <a:bodyPr wrap="none" rtlCol="0">
            <a:spAutoFit/>
          </a:bodyPr>
          <a:lstStyle/>
          <a:p>
            <a:pPr algn="ctr"/>
            <a:r>
              <a:rPr lang="en-US" sz="1100" dirty="0"/>
              <a:t>This is a copyrighted original work owned by Eugene </a:t>
            </a:r>
            <a:r>
              <a:rPr lang="en-US" sz="1100" dirty="0" err="1"/>
              <a:t>Bobukh</a:t>
            </a:r>
            <a:r>
              <a:rPr lang="en-US" sz="1100" dirty="0"/>
              <a:t> and belonging to his Web site </a:t>
            </a:r>
            <a:r>
              <a:rPr lang="en-US" sz="1100" dirty="0">
                <a:hlinkClick r:id="rId2"/>
              </a:rPr>
              <a:t>www.bobukh.com</a:t>
            </a:r>
            <a:r>
              <a:rPr lang="en-US" sz="1100" dirty="0"/>
              <a:t>.</a:t>
            </a:r>
          </a:p>
          <a:p>
            <a:pPr algn="ctr"/>
            <a:r>
              <a:rPr lang="en-US" sz="1100" dirty="0"/>
              <a:t>If you see it anywhere else, it must’ve been stolen. Commercial use without paying out royalties to the author is prohibited.</a:t>
            </a:r>
          </a:p>
        </p:txBody>
      </p:sp>
    </p:spTree>
    <p:extLst>
      <p:ext uri="{BB962C8B-B14F-4D97-AF65-F5344CB8AC3E}">
        <p14:creationId xmlns:p14="http://schemas.microsoft.com/office/powerpoint/2010/main" val="150460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400530"/>
          </a:xfrm>
        </p:spPr>
        <p:txBody>
          <a:bodyPr/>
          <a:lstStyle/>
          <a:p>
            <a:r>
              <a:rPr lang="en-US" sz="4000" dirty="0"/>
              <a:t>Or Is It More Complex?</a:t>
            </a:r>
          </a:p>
        </p:txBody>
      </p:sp>
      <p:sp>
        <p:nvSpPr>
          <p:cNvPr id="3" name="TextBox 2"/>
          <p:cNvSpPr txBox="1"/>
          <p:nvPr/>
        </p:nvSpPr>
        <p:spPr>
          <a:xfrm>
            <a:off x="6629401" y="1600199"/>
            <a:ext cx="2248160" cy="2862322"/>
          </a:xfrm>
          <a:prstGeom prst="rect">
            <a:avLst/>
          </a:prstGeom>
          <a:noFill/>
        </p:spPr>
        <p:txBody>
          <a:bodyPr wrap="square" rtlCol="0">
            <a:spAutoFit/>
          </a:bodyPr>
          <a:lstStyle/>
          <a:p>
            <a:r>
              <a:rPr lang="en-US" dirty="0"/>
              <a:t>Maybe you need to measure </a:t>
            </a:r>
            <a:r>
              <a:rPr lang="en-US" b="1" dirty="0"/>
              <a:t>by square footage</a:t>
            </a:r>
            <a:r>
              <a:rPr lang="en-US" dirty="0"/>
              <a:t>?</a:t>
            </a:r>
          </a:p>
          <a:p>
            <a:endParaRPr lang="en-US" dirty="0"/>
          </a:p>
          <a:p>
            <a:r>
              <a:rPr lang="en-US" dirty="0"/>
              <a:t>And adjust for inflation?</a:t>
            </a:r>
          </a:p>
          <a:p>
            <a:endParaRPr lang="en-US" dirty="0"/>
          </a:p>
          <a:p>
            <a:r>
              <a:rPr lang="en-US" dirty="0"/>
              <a:t>So maybe it, well, </a:t>
            </a:r>
            <a:r>
              <a:rPr lang="en-US" i="1" dirty="0"/>
              <a:t>fluctuates</a:t>
            </a:r>
            <a:r>
              <a:rPr lang="en-US" dirty="0"/>
              <a:t> sometimes?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5105400" cy="30955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429000"/>
            <a:ext cx="4292045" cy="3219033"/>
          </a:xfrm>
          <a:prstGeom prst="rect">
            <a:avLst/>
          </a:prstGeom>
        </p:spPr>
      </p:pic>
    </p:spTree>
    <p:extLst>
      <p:ext uri="{BB962C8B-B14F-4D97-AF65-F5344CB8AC3E}">
        <p14:creationId xmlns:p14="http://schemas.microsoft.com/office/powerpoint/2010/main" val="27495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400530"/>
          </a:xfrm>
        </p:spPr>
        <p:txBody>
          <a:bodyPr/>
          <a:lstStyle/>
          <a:p>
            <a:r>
              <a:rPr lang="en-US" sz="4000" dirty="0"/>
              <a:t>Or Not?</a:t>
            </a:r>
          </a:p>
        </p:txBody>
      </p:sp>
      <p:sp>
        <p:nvSpPr>
          <p:cNvPr id="3" name="TextBox 2"/>
          <p:cNvSpPr txBox="1"/>
          <p:nvPr/>
        </p:nvSpPr>
        <p:spPr>
          <a:xfrm>
            <a:off x="4585755" y="3186291"/>
            <a:ext cx="4354742" cy="3139321"/>
          </a:xfrm>
          <a:prstGeom prst="rect">
            <a:avLst/>
          </a:prstGeom>
          <a:noFill/>
        </p:spPr>
        <p:txBody>
          <a:bodyPr wrap="square" rtlCol="0">
            <a:spAutoFit/>
          </a:bodyPr>
          <a:lstStyle/>
          <a:p>
            <a:r>
              <a:rPr lang="en-US" dirty="0"/>
              <a:t>Some research shows that over time periods of 100-300 years, growth rate == inflation rate and all deviations are temporary good/bad luck</a:t>
            </a:r>
          </a:p>
          <a:p>
            <a:endParaRPr lang="en-US" dirty="0"/>
          </a:p>
          <a:p>
            <a:r>
              <a:rPr lang="en-US" dirty="0"/>
              <a:t>This is logical. A house is a collection of {bricks}, why would it appreciate much faster than bricks?</a:t>
            </a:r>
          </a:p>
          <a:p>
            <a:endParaRPr lang="en-US" dirty="0"/>
          </a:p>
          <a:p>
            <a:r>
              <a:rPr lang="en-US" dirty="0"/>
              <a:t>[No. The land on Earth is not scarce – see Appendix for detail]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670" y="183355"/>
            <a:ext cx="4293827" cy="27122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1" y="1508101"/>
            <a:ext cx="4394459" cy="4217670"/>
          </a:xfrm>
          <a:prstGeom prst="rect">
            <a:avLst/>
          </a:prstGeom>
        </p:spPr>
      </p:pic>
    </p:spTree>
    <p:extLst>
      <p:ext uri="{BB962C8B-B14F-4D97-AF65-F5344CB8AC3E}">
        <p14:creationId xmlns:p14="http://schemas.microsoft.com/office/powerpoint/2010/main" val="33996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Maybe Inflation is simpler?</a:t>
            </a:r>
          </a:p>
        </p:txBody>
      </p:sp>
      <p:sp>
        <p:nvSpPr>
          <p:cNvPr id="3" name="Content Placeholder 2"/>
          <p:cNvSpPr>
            <a:spLocks noGrp="1"/>
          </p:cNvSpPr>
          <p:nvPr>
            <p:ph idx="1"/>
          </p:nvPr>
        </p:nvSpPr>
        <p:spPr>
          <a:xfrm>
            <a:off x="484710" y="1618087"/>
            <a:ext cx="8131944" cy="3106314"/>
          </a:xfrm>
        </p:spPr>
        <p:txBody>
          <a:bodyPr>
            <a:normAutofit fontScale="77500" lnSpcReduction="20000"/>
          </a:bodyPr>
          <a:lstStyle/>
          <a:p>
            <a:r>
              <a:rPr lang="en-US" dirty="0">
                <a:hlinkClick r:id="rId2"/>
              </a:rPr>
              <a:t>http://www.usinflationcalculator.com/inflation/current-inflation-rates/</a:t>
            </a:r>
            <a:r>
              <a:rPr lang="en-US" dirty="0"/>
              <a:t> says it was 2.23% with ±1.15% of variation</a:t>
            </a:r>
          </a:p>
          <a:p>
            <a:r>
              <a:rPr lang="en-US" dirty="0"/>
              <a:t>Lunch price in my favorite Sichuanese Cuisine (sichuaneserestaurant.com) went from $6 in 2000 to $11 in 2016, that’s 3.8% per year</a:t>
            </a:r>
          </a:p>
          <a:p>
            <a:r>
              <a:rPr lang="en-US" dirty="0"/>
              <a:t>This http://www.bls.gov/regions/west/news-release/consumerpriceindex_seattle.htm suggests Seattle area had 1.8% inflation in 2011-2016, with </a:t>
            </a:r>
            <a:r>
              <a:rPr lang="en-US" dirty="0" err="1"/>
              <a:t>stddev</a:t>
            </a:r>
            <a:r>
              <a:rPr lang="en-US" dirty="0"/>
              <a:t> of 0.77%?</a:t>
            </a:r>
          </a:p>
          <a:p>
            <a:r>
              <a:rPr lang="en-US" dirty="0"/>
              <a:t>Wikipedia’s after historic rates over *my* lifetime: 1.5% - 14%</a:t>
            </a:r>
          </a:p>
          <a:p>
            <a:r>
              <a:rPr lang="en-US" dirty="0"/>
              <a:t>And if you look at healthcare or education, you can easily get 15% (</a:t>
            </a:r>
            <a:r>
              <a:rPr lang="en-US" dirty="0">
                <a:hlinkClick r:id="rId3"/>
              </a:rPr>
              <a:t>http://www.oftwominds.com/blogaug16/inflation8-16.html</a:t>
            </a:r>
            <a:r>
              <a:rPr lang="en-US" dirty="0"/>
              <a:t>)</a:t>
            </a:r>
          </a:p>
          <a:p>
            <a:r>
              <a:rPr lang="en-US" dirty="0"/>
              <a:t>WTF?</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57" y="4760260"/>
            <a:ext cx="3819525" cy="1873534"/>
          </a:xfrm>
          <a:prstGeom prst="rect">
            <a:avLst/>
          </a:prstGeom>
        </p:spPr>
      </p:pic>
    </p:spTree>
    <p:extLst>
      <p:ext uri="{BB962C8B-B14F-4D97-AF65-F5344CB8AC3E}">
        <p14:creationId xmlns:p14="http://schemas.microsoft.com/office/powerpoint/2010/main" val="313153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2" y="2133600"/>
            <a:ext cx="7667958" cy="1915647"/>
          </a:xfrm>
        </p:spPr>
        <p:txBody>
          <a:bodyPr/>
          <a:lstStyle/>
          <a:p>
            <a:r>
              <a:rPr lang="en-US" dirty="0"/>
              <a:t>We’ve just considered 2 variables</a:t>
            </a:r>
            <a:br>
              <a:rPr lang="en-US" dirty="0"/>
            </a:br>
            <a:br>
              <a:rPr lang="en-US" dirty="0"/>
            </a:br>
            <a:r>
              <a:rPr lang="en-US" dirty="0"/>
              <a:t>There are 20+ more</a:t>
            </a:r>
          </a:p>
        </p:txBody>
      </p:sp>
      <p:sp>
        <p:nvSpPr>
          <p:cNvPr id="6" name="Text Placeholder 5"/>
          <p:cNvSpPr>
            <a:spLocks noGrp="1"/>
          </p:cNvSpPr>
          <p:nvPr>
            <p:ph type="body" idx="1"/>
          </p:nvPr>
        </p:nvSpPr>
        <p:spPr/>
        <p:txBody>
          <a:bodyPr/>
          <a:lstStyle/>
          <a:p>
            <a:pPr algn="ctr"/>
            <a:r>
              <a:rPr lang="en-US" dirty="0"/>
              <a:t>???</a:t>
            </a:r>
          </a:p>
        </p:txBody>
      </p:sp>
    </p:spTree>
    <p:extLst>
      <p:ext uri="{BB962C8B-B14F-4D97-AF65-F5344CB8AC3E}">
        <p14:creationId xmlns:p14="http://schemas.microsoft.com/office/powerpoint/2010/main" val="61570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363890" cy="1400530"/>
          </a:xfrm>
        </p:spPr>
        <p:txBody>
          <a:bodyPr/>
          <a:lstStyle/>
          <a:p>
            <a:r>
              <a:rPr lang="en-US" sz="4000" dirty="0"/>
              <a:t>Common Approach</a:t>
            </a:r>
          </a:p>
        </p:txBody>
      </p:sp>
      <p:sp>
        <p:nvSpPr>
          <p:cNvPr id="3" name="Content Placeholder 2"/>
          <p:cNvSpPr>
            <a:spLocks noGrp="1"/>
          </p:cNvSpPr>
          <p:nvPr>
            <p:ph idx="1"/>
          </p:nvPr>
        </p:nvSpPr>
        <p:spPr>
          <a:xfrm>
            <a:off x="484710" y="1849704"/>
            <a:ext cx="8426244" cy="4195481"/>
          </a:xfrm>
        </p:spPr>
        <p:txBody>
          <a:bodyPr>
            <a:normAutofit/>
          </a:bodyPr>
          <a:lstStyle/>
          <a:p>
            <a:r>
              <a:rPr lang="en-US" dirty="0"/>
              <a:t>Make couple assumptions</a:t>
            </a:r>
          </a:p>
          <a:p>
            <a:pPr lvl="1"/>
            <a:r>
              <a:rPr lang="en-US" dirty="0"/>
              <a:t>E.g., “homes will appreciate”</a:t>
            </a:r>
          </a:p>
          <a:p>
            <a:r>
              <a:rPr lang="en-US" dirty="0"/>
              <a:t>Ignore the rest of the world</a:t>
            </a:r>
          </a:p>
          <a:p>
            <a:r>
              <a:rPr lang="en-US" dirty="0"/>
              <a:t>Hold dear for that and push!</a:t>
            </a:r>
          </a:p>
          <a:p>
            <a:r>
              <a:rPr lang="en-US" dirty="0"/>
              <a:t>This, actually, works more often than you would expect, for reasons that go too far into the  “regularization” realm of the math</a:t>
            </a:r>
          </a:p>
        </p:txBody>
      </p:sp>
    </p:spTree>
    <p:extLst>
      <p:ext uri="{BB962C8B-B14F-4D97-AF65-F5344CB8AC3E}">
        <p14:creationId xmlns:p14="http://schemas.microsoft.com/office/powerpoint/2010/main" val="420215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Problems with the traditional approach?</a:t>
            </a:r>
          </a:p>
        </p:txBody>
      </p:sp>
      <p:sp>
        <p:nvSpPr>
          <p:cNvPr id="3" name="Content Placeholder 2"/>
          <p:cNvSpPr>
            <a:spLocks noGrp="1"/>
          </p:cNvSpPr>
          <p:nvPr>
            <p:ph idx="1"/>
          </p:nvPr>
        </p:nvSpPr>
        <p:spPr>
          <a:xfrm>
            <a:off x="5334000" y="1967204"/>
            <a:ext cx="3810000" cy="4195481"/>
          </a:xfrm>
        </p:spPr>
        <p:txBody>
          <a:bodyPr>
            <a:normAutofit lnSpcReduction="10000"/>
          </a:bodyPr>
          <a:lstStyle/>
          <a:p>
            <a:r>
              <a:rPr lang="en-US" dirty="0"/>
              <a:t>Parameter values are random guesses</a:t>
            </a:r>
          </a:p>
          <a:p>
            <a:r>
              <a:rPr lang="en-US" dirty="0"/>
              <a:t>Thus it measures one’s optimism rather than predicts the future</a:t>
            </a:r>
          </a:p>
          <a:p>
            <a:r>
              <a:rPr lang="en-US" dirty="0"/>
              <a:t>Depending on the assumptions, can produce anything from -∞ to a dodecahedra elephant</a:t>
            </a:r>
          </a:p>
          <a:p>
            <a:r>
              <a:rPr lang="en-US" dirty="0"/>
              <a:t>The primary risk source is not market uncertainty but my own ignorance about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7" y="1981200"/>
            <a:ext cx="5118478" cy="35685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695" y="4876800"/>
            <a:ext cx="2275410" cy="1782405"/>
          </a:xfrm>
          <a:prstGeom prst="rect">
            <a:avLst/>
          </a:prstGeom>
        </p:spPr>
      </p:pic>
    </p:spTree>
    <p:extLst>
      <p:ext uri="{BB962C8B-B14F-4D97-AF65-F5344CB8AC3E}">
        <p14:creationId xmlns:p14="http://schemas.microsoft.com/office/powerpoint/2010/main" val="25609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Much Don’t I Know?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67" y="1880810"/>
            <a:ext cx="5715798" cy="3610479"/>
          </a:xfrm>
          <a:prstGeom prst="rect">
            <a:avLst/>
          </a:prstGeom>
        </p:spPr>
      </p:pic>
      <p:sp>
        <p:nvSpPr>
          <p:cNvPr id="6" name="TextBox 5"/>
          <p:cNvSpPr txBox="1"/>
          <p:nvPr/>
        </p:nvSpPr>
        <p:spPr>
          <a:xfrm>
            <a:off x="6400800" y="1850005"/>
            <a:ext cx="2514600" cy="2585323"/>
          </a:xfrm>
          <a:prstGeom prst="rect">
            <a:avLst/>
          </a:prstGeom>
          <a:noFill/>
        </p:spPr>
        <p:txBody>
          <a:bodyPr wrap="square" rtlCol="0">
            <a:spAutoFit/>
          </a:bodyPr>
          <a:lstStyle/>
          <a:p>
            <a:r>
              <a:rPr lang="en-US" dirty="0"/>
              <a:t>The uncertainty of situational awareness defines different game types:</a:t>
            </a:r>
          </a:p>
          <a:p>
            <a:endParaRPr lang="en-US" dirty="0"/>
          </a:p>
          <a:p>
            <a:pPr marL="342900" indent="-342900">
              <a:buAutoNum type="alphaLcParenR"/>
            </a:pPr>
            <a:r>
              <a:rPr lang="en-US" dirty="0"/>
              <a:t>A sure bet</a:t>
            </a:r>
          </a:p>
          <a:p>
            <a:pPr marL="342900" indent="-342900">
              <a:buAutoNum type="alphaLcParenR"/>
            </a:pPr>
            <a:r>
              <a:rPr lang="en-US" dirty="0"/>
              <a:t>A calculation</a:t>
            </a:r>
          </a:p>
          <a:p>
            <a:pPr marL="342900" indent="-342900">
              <a:buAutoNum type="alphaLcParenR"/>
            </a:pPr>
            <a:r>
              <a:rPr lang="en-US" dirty="0"/>
              <a:t>A gamble</a:t>
            </a:r>
          </a:p>
        </p:txBody>
      </p:sp>
    </p:spTree>
    <p:extLst>
      <p:ext uri="{BB962C8B-B14F-4D97-AF65-F5344CB8AC3E}">
        <p14:creationId xmlns:p14="http://schemas.microsoft.com/office/powerpoint/2010/main" val="59842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Estimate the Uncertainty of my Own Knowledge</a:t>
            </a:r>
          </a:p>
        </p:txBody>
      </p:sp>
      <p:sp>
        <p:nvSpPr>
          <p:cNvPr id="3" name="Content Placeholder 2"/>
          <p:cNvSpPr>
            <a:spLocks noGrp="1"/>
          </p:cNvSpPr>
          <p:nvPr>
            <p:ph idx="1"/>
          </p:nvPr>
        </p:nvSpPr>
        <p:spPr>
          <a:xfrm>
            <a:off x="827700" y="2052925"/>
            <a:ext cx="7478100" cy="4195481"/>
          </a:xfrm>
        </p:spPr>
        <p:txBody>
          <a:bodyPr>
            <a:normAutofit/>
          </a:bodyPr>
          <a:lstStyle/>
          <a:p>
            <a:r>
              <a:rPr lang="en-US" dirty="0"/>
              <a:t>Don’t try to be perfect about external parameters</a:t>
            </a:r>
          </a:p>
          <a:p>
            <a:pPr lvl="1"/>
            <a:r>
              <a:rPr lang="en-US" dirty="0"/>
              <a:t>You won’t get precisely most of them</a:t>
            </a:r>
          </a:p>
          <a:p>
            <a:r>
              <a:rPr lang="en-US" dirty="0"/>
              <a:t>Focus on measuring the uncertainty of your own knowledge</a:t>
            </a:r>
          </a:p>
          <a:p>
            <a:pPr lvl="1"/>
            <a:r>
              <a:rPr lang="ru-RU" dirty="0"/>
              <a:t>Измерить степень своего незнания</a:t>
            </a:r>
            <a:endParaRPr lang="en-US" dirty="0"/>
          </a:p>
        </p:txBody>
      </p:sp>
    </p:spTree>
    <p:extLst>
      <p:ext uri="{BB962C8B-B14F-4D97-AF65-F5344CB8AC3E}">
        <p14:creationId xmlns:p14="http://schemas.microsoft.com/office/powerpoint/2010/main" val="79979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Approach, 1/2</a:t>
            </a:r>
          </a:p>
        </p:txBody>
      </p:sp>
      <p:sp>
        <p:nvSpPr>
          <p:cNvPr id="3" name="Content Placeholder 2"/>
          <p:cNvSpPr>
            <a:spLocks noGrp="1"/>
          </p:cNvSpPr>
          <p:nvPr>
            <p:ph idx="1"/>
          </p:nvPr>
        </p:nvSpPr>
        <p:spPr>
          <a:xfrm>
            <a:off x="2743200" y="1905000"/>
            <a:ext cx="6172200" cy="4195481"/>
          </a:xfrm>
        </p:spPr>
        <p:txBody>
          <a:bodyPr>
            <a:normAutofit fontScale="92500" lnSpcReduction="20000"/>
          </a:bodyPr>
          <a:lstStyle/>
          <a:p>
            <a:r>
              <a:rPr lang="en-US" dirty="0"/>
              <a:t>Look at each of those 20+ variables</a:t>
            </a:r>
          </a:p>
          <a:p>
            <a:r>
              <a:rPr lang="en-US" dirty="0"/>
              <a:t>Get historical records, analytics, personal experiences</a:t>
            </a:r>
          </a:p>
          <a:p>
            <a:r>
              <a:rPr lang="en-US" dirty="0"/>
              <a:t>See how much they disagree</a:t>
            </a:r>
          </a:p>
          <a:p>
            <a:r>
              <a:rPr lang="en-US" dirty="0"/>
              <a:t>Define the “best guess” and the uncertainty range for each (and distribution type, yes)</a:t>
            </a:r>
          </a:p>
          <a:p>
            <a:r>
              <a:rPr lang="en-US" dirty="0"/>
              <a:t>Create N = 10,000 virtual “worlds”</a:t>
            </a:r>
          </a:p>
          <a:p>
            <a:r>
              <a:rPr lang="en-US" dirty="0"/>
              <a:t>In each world, treat each parameter as a random variable</a:t>
            </a:r>
          </a:p>
          <a:p>
            <a:pPr lvl="1"/>
            <a:r>
              <a:rPr lang="en-US" dirty="0"/>
              <a:t>In 2017, inflation would be 2.7%</a:t>
            </a:r>
          </a:p>
          <a:p>
            <a:pPr lvl="1"/>
            <a:r>
              <a:rPr lang="en-US" dirty="0"/>
              <a:t>In 2018, it would be 1.9%</a:t>
            </a:r>
          </a:p>
          <a:p>
            <a:pPr lvl="1"/>
            <a:r>
              <a:rPr lang="en-US" dirty="0"/>
              <a:t>In 2019, it would be 3.6%</a:t>
            </a:r>
          </a:p>
          <a:p>
            <a:pPr lvl="1"/>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0" y="1905000"/>
            <a:ext cx="1914792" cy="2400635"/>
          </a:xfrm>
          <a:prstGeom prst="rect">
            <a:avLst/>
          </a:prstGeom>
        </p:spPr>
      </p:pic>
    </p:spTree>
    <p:extLst>
      <p:ext uri="{BB962C8B-B14F-4D97-AF65-F5344CB8AC3E}">
        <p14:creationId xmlns:p14="http://schemas.microsoft.com/office/powerpoint/2010/main" val="348613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Approach, 2/2</a:t>
            </a:r>
          </a:p>
        </p:txBody>
      </p:sp>
      <p:sp>
        <p:nvSpPr>
          <p:cNvPr id="3" name="Content Placeholder 2"/>
          <p:cNvSpPr>
            <a:spLocks noGrp="1"/>
          </p:cNvSpPr>
          <p:nvPr>
            <p:ph idx="1"/>
          </p:nvPr>
        </p:nvSpPr>
        <p:spPr>
          <a:xfrm>
            <a:off x="6172200" y="1524000"/>
            <a:ext cx="2819400" cy="5070120"/>
          </a:xfrm>
        </p:spPr>
        <p:txBody>
          <a:bodyPr>
            <a:normAutofit fontScale="85000" lnSpcReduction="10000"/>
          </a:bodyPr>
          <a:lstStyle/>
          <a:p>
            <a:r>
              <a:rPr lang="en-US" dirty="0"/>
              <a:t>Compute cash flow to T years from now</a:t>
            </a:r>
            <a:endParaRPr lang="ru-RU" dirty="0"/>
          </a:p>
          <a:p>
            <a:r>
              <a:rPr lang="en-US" dirty="0"/>
              <a:t>Push virtual “self” into each world</a:t>
            </a:r>
          </a:p>
          <a:p>
            <a:pPr lvl="1"/>
            <a:r>
              <a:rPr lang="en-US" dirty="0"/>
              <a:t>How would I respond (e.g., by saving/spending/investing) under different financial pressures?</a:t>
            </a:r>
          </a:p>
          <a:p>
            <a:r>
              <a:rPr lang="en-US" dirty="0"/>
              <a:t>Compute the probability of</a:t>
            </a:r>
          </a:p>
          <a:p>
            <a:pPr lvl="1"/>
            <a:r>
              <a:rPr lang="en-US" dirty="0"/>
              <a:t>…insolvency</a:t>
            </a:r>
          </a:p>
          <a:p>
            <a:pPr lvl="1"/>
            <a:r>
              <a:rPr lang="en-US" dirty="0"/>
              <a:t>…loosing money</a:t>
            </a:r>
          </a:p>
          <a:p>
            <a:pPr lvl="1"/>
            <a:r>
              <a:rPr lang="en-US" dirty="0"/>
              <a:t>…getting a profit</a:t>
            </a:r>
          </a:p>
          <a:p>
            <a:pPr lvl="1"/>
            <a:r>
              <a:rPr lang="en-US" dirty="0"/>
              <a:t>…getting a deal better than renting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6" y="1600200"/>
            <a:ext cx="6152184" cy="3276600"/>
          </a:xfrm>
          <a:prstGeom prst="rect">
            <a:avLst/>
          </a:prstGeom>
        </p:spPr>
      </p:pic>
    </p:spTree>
    <p:extLst>
      <p:ext uri="{BB962C8B-B14F-4D97-AF65-F5344CB8AC3E}">
        <p14:creationId xmlns:p14="http://schemas.microsoft.com/office/powerpoint/2010/main" val="393585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813651" y="1600200"/>
            <a:ext cx="6711654" cy="4195481"/>
          </a:xfrm>
        </p:spPr>
        <p:txBody>
          <a:bodyPr>
            <a:normAutofit/>
          </a:bodyPr>
          <a:lstStyle/>
          <a:p>
            <a:r>
              <a:rPr lang="en-US" b="1" dirty="0">
                <a:solidFill>
                  <a:srgbClr val="FF0000"/>
                </a:solidFill>
              </a:rPr>
              <a:t>This is not a financial advise</a:t>
            </a:r>
          </a:p>
          <a:p>
            <a:r>
              <a:rPr lang="en-US" dirty="0"/>
              <a:t>You are 100% responsible for any decision you make based on this presentation</a:t>
            </a:r>
          </a:p>
          <a:p>
            <a:r>
              <a:rPr lang="en-US" dirty="0"/>
              <a:t>I bear no responsibility whatsoever for any conclusions you make based on this work</a:t>
            </a:r>
          </a:p>
        </p:txBody>
      </p:sp>
    </p:spTree>
    <p:extLst>
      <p:ext uri="{BB962C8B-B14F-4D97-AF65-F5344CB8AC3E}">
        <p14:creationId xmlns:p14="http://schemas.microsoft.com/office/powerpoint/2010/main" val="184118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44890" cy="1400530"/>
          </a:xfrm>
        </p:spPr>
        <p:txBody>
          <a:bodyPr/>
          <a:lstStyle/>
          <a:p>
            <a:r>
              <a:rPr lang="en-US" sz="4000" dirty="0"/>
              <a:t>E.g.: House Appreciation Rate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146" y="1857730"/>
            <a:ext cx="5715798" cy="3810532"/>
          </a:xfrm>
          <a:prstGeom prst="rect">
            <a:avLst/>
          </a:prstGeom>
        </p:spPr>
      </p:pic>
    </p:spTree>
    <p:extLst>
      <p:ext uri="{BB962C8B-B14F-4D97-AF65-F5344CB8AC3E}">
        <p14:creationId xmlns:p14="http://schemas.microsoft.com/office/powerpoint/2010/main" val="115115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E.g.: education expenses vs time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57648"/>
            <a:ext cx="7031582" cy="5273687"/>
          </a:xfrm>
          <a:prstGeom prst="rect">
            <a:avLst/>
          </a:prstGeom>
        </p:spPr>
      </p:pic>
      <p:sp>
        <p:nvSpPr>
          <p:cNvPr id="4" name="TextBox 3"/>
          <p:cNvSpPr txBox="1"/>
          <p:nvPr/>
        </p:nvSpPr>
        <p:spPr>
          <a:xfrm>
            <a:off x="7391401" y="1752600"/>
            <a:ext cx="1524000" cy="4247317"/>
          </a:xfrm>
          <a:prstGeom prst="rect">
            <a:avLst/>
          </a:prstGeom>
          <a:noFill/>
        </p:spPr>
        <p:txBody>
          <a:bodyPr wrap="square" rtlCol="0">
            <a:spAutoFit/>
          </a:bodyPr>
          <a:lstStyle/>
          <a:p>
            <a:r>
              <a:rPr lang="en-US" dirty="0"/>
              <a:t>Blue are individual outcomes in each of the “worlds”</a:t>
            </a:r>
          </a:p>
          <a:p>
            <a:endParaRPr lang="en-US" dirty="0"/>
          </a:p>
          <a:p>
            <a:r>
              <a:rPr lang="en-US" dirty="0"/>
              <a:t>White is the average</a:t>
            </a:r>
          </a:p>
          <a:p>
            <a:endParaRPr lang="en-US" dirty="0"/>
          </a:p>
          <a:p>
            <a:r>
              <a:rPr lang="en-US" dirty="0"/>
              <a:t>Pink is top 95%, median, and bottom 5%</a:t>
            </a:r>
          </a:p>
        </p:txBody>
      </p:sp>
    </p:spTree>
    <p:extLst>
      <p:ext uri="{BB962C8B-B14F-4D97-AF65-F5344CB8AC3E}">
        <p14:creationId xmlns:p14="http://schemas.microsoft.com/office/powerpoint/2010/main" val="118810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E.g.: Total Assets With House vs. time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10" y="1600200"/>
            <a:ext cx="5944430" cy="4458322"/>
          </a:xfrm>
          <a:prstGeom prst="rect">
            <a:avLst/>
          </a:prstGeom>
        </p:spPr>
      </p:pic>
      <p:sp>
        <p:nvSpPr>
          <p:cNvPr id="4" name="TextBox 3"/>
          <p:cNvSpPr txBox="1"/>
          <p:nvPr/>
        </p:nvSpPr>
        <p:spPr>
          <a:xfrm>
            <a:off x="6705600" y="1752600"/>
            <a:ext cx="2209801" cy="4247317"/>
          </a:xfrm>
          <a:prstGeom prst="rect">
            <a:avLst/>
          </a:prstGeom>
          <a:noFill/>
        </p:spPr>
        <p:txBody>
          <a:bodyPr wrap="square" rtlCol="0">
            <a:spAutoFit/>
          </a:bodyPr>
          <a:lstStyle/>
          <a:p>
            <a:r>
              <a:rPr lang="en-US" dirty="0"/>
              <a:t>Blue are individual outcomes in each of the “worlds”</a:t>
            </a:r>
          </a:p>
          <a:p>
            <a:endParaRPr lang="en-US" dirty="0"/>
          </a:p>
          <a:p>
            <a:r>
              <a:rPr lang="en-US" dirty="0"/>
              <a:t>White is the average</a:t>
            </a:r>
          </a:p>
          <a:p>
            <a:endParaRPr lang="en-US" dirty="0"/>
          </a:p>
          <a:p>
            <a:r>
              <a:rPr lang="en-US" dirty="0"/>
              <a:t>Yellow is top 95%, median, and bottom 5%</a:t>
            </a:r>
          </a:p>
          <a:p>
            <a:endParaRPr lang="en-US" dirty="0"/>
          </a:p>
          <a:p>
            <a:r>
              <a:rPr lang="en-US" dirty="0"/>
              <a:t>Red is one random outcome highlighted</a:t>
            </a:r>
          </a:p>
        </p:txBody>
      </p:sp>
    </p:spTree>
    <p:extLst>
      <p:ext uri="{BB962C8B-B14F-4D97-AF65-F5344CB8AC3E}">
        <p14:creationId xmlns:p14="http://schemas.microsoft.com/office/powerpoint/2010/main" val="397535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End Game Funds Distributions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0" y="1600200"/>
            <a:ext cx="6095238" cy="4063492"/>
          </a:xfrm>
          <a:prstGeom prst="rect">
            <a:avLst/>
          </a:prstGeom>
        </p:spPr>
      </p:pic>
    </p:spTree>
    <p:extLst>
      <p:ext uri="{BB962C8B-B14F-4D97-AF65-F5344CB8AC3E}">
        <p14:creationId xmlns:p14="http://schemas.microsoft.com/office/powerpoint/2010/main" val="69328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Minimum of liquid assets at any time distribution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095238" cy="4063492"/>
          </a:xfrm>
          <a:prstGeom prst="rect">
            <a:avLst/>
          </a:prstGeom>
        </p:spPr>
      </p:pic>
    </p:spTree>
    <p:extLst>
      <p:ext uri="{BB962C8B-B14F-4D97-AF65-F5344CB8AC3E}">
        <p14:creationId xmlns:p14="http://schemas.microsoft.com/office/powerpoint/2010/main" val="258887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Probability of Negative Minimum Assets at any time vs. House Price (≈ </a:t>
            </a:r>
            <a:r>
              <a:rPr lang="en-US" sz="3200" dirty="0" err="1"/>
              <a:t>prob</a:t>
            </a:r>
            <a:r>
              <a:rPr lang="en-US" sz="3200" dirty="0"/>
              <a:t> of insolvency)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86000"/>
            <a:ext cx="6095238" cy="3657143"/>
          </a:xfrm>
          <a:prstGeom prst="rect">
            <a:avLst/>
          </a:prstGeom>
        </p:spPr>
      </p:pic>
      <p:sp>
        <p:nvSpPr>
          <p:cNvPr id="4" name="TextBox 3"/>
          <p:cNvSpPr txBox="1"/>
          <p:nvPr/>
        </p:nvSpPr>
        <p:spPr>
          <a:xfrm>
            <a:off x="7086600" y="2362200"/>
            <a:ext cx="1905000" cy="923330"/>
          </a:xfrm>
          <a:prstGeom prst="rect">
            <a:avLst/>
          </a:prstGeom>
          <a:noFill/>
        </p:spPr>
        <p:txBody>
          <a:bodyPr wrap="square" rtlCol="0">
            <a:spAutoFit/>
          </a:bodyPr>
          <a:lstStyle/>
          <a:p>
            <a:r>
              <a:rPr lang="en-US" dirty="0"/>
              <a:t>This defines our upper buying price</a:t>
            </a:r>
          </a:p>
        </p:txBody>
      </p:sp>
    </p:spTree>
    <p:extLst>
      <p:ext uri="{BB962C8B-B14F-4D97-AF65-F5344CB8AC3E}">
        <p14:creationId xmlns:p14="http://schemas.microsoft.com/office/powerpoint/2010/main" val="381415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End Game Distributions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0" y="1447800"/>
            <a:ext cx="6095238" cy="36698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14600"/>
            <a:ext cx="6095238" cy="4063492"/>
          </a:xfrm>
          <a:prstGeom prst="rect">
            <a:avLst/>
          </a:prstGeom>
        </p:spPr>
      </p:pic>
    </p:spTree>
    <p:extLst>
      <p:ext uri="{BB962C8B-B14F-4D97-AF65-F5344CB8AC3E}">
        <p14:creationId xmlns:p14="http://schemas.microsoft.com/office/powerpoint/2010/main" val="41978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Enjoyment of Life vs. House Price?</a:t>
            </a:r>
          </a:p>
        </p:txBody>
      </p:sp>
      <p:sp>
        <p:nvSpPr>
          <p:cNvPr id="4" name="TextBox 3"/>
          <p:cNvSpPr txBox="1"/>
          <p:nvPr/>
        </p:nvSpPr>
        <p:spPr>
          <a:xfrm>
            <a:off x="6705600" y="1752600"/>
            <a:ext cx="2362200" cy="5078313"/>
          </a:xfrm>
          <a:prstGeom prst="rect">
            <a:avLst/>
          </a:prstGeom>
          <a:noFill/>
        </p:spPr>
        <p:txBody>
          <a:bodyPr wrap="square" rtlCol="0">
            <a:spAutoFit/>
          </a:bodyPr>
          <a:lstStyle/>
          <a:p>
            <a:r>
              <a:rPr lang="en-US" dirty="0"/>
              <a:t>Financial pressure: a variable reflecting the degree of forced economy.</a:t>
            </a:r>
          </a:p>
          <a:p>
            <a:endParaRPr lang="en-US" dirty="0"/>
          </a:p>
          <a:p>
            <a:r>
              <a:rPr lang="en-US" dirty="0"/>
              <a:t>0 – no at all, buy just everything you normally want</a:t>
            </a:r>
          </a:p>
          <a:p>
            <a:endParaRPr lang="en-US" dirty="0"/>
          </a:p>
          <a:p>
            <a:r>
              <a:rPr lang="en-US" dirty="0"/>
              <a:t>1 – minor (≈ postpone some luxury)</a:t>
            </a:r>
          </a:p>
          <a:p>
            <a:endParaRPr lang="en-US" dirty="0"/>
          </a:p>
          <a:p>
            <a:r>
              <a:rPr lang="en-US" dirty="0"/>
              <a:t>4 – extreme control of even the most basic food and clothing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53248"/>
            <a:ext cx="6095238" cy="3657143"/>
          </a:xfrm>
          <a:prstGeom prst="rect">
            <a:avLst/>
          </a:prstGeom>
        </p:spPr>
      </p:pic>
    </p:spTree>
    <p:extLst>
      <p:ext uri="{BB962C8B-B14F-4D97-AF65-F5344CB8AC3E}">
        <p14:creationId xmlns:p14="http://schemas.microsoft.com/office/powerpoint/2010/main" val="420475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827700" y="2052925"/>
            <a:ext cx="7325700" cy="4195481"/>
          </a:xfrm>
        </p:spPr>
        <p:txBody>
          <a:bodyPr>
            <a:normAutofit fontScale="77500" lnSpcReduction="20000"/>
          </a:bodyPr>
          <a:lstStyle/>
          <a:p>
            <a:r>
              <a:rPr lang="en-US" dirty="0"/>
              <a:t>For our financial profile and life goals and … </a:t>
            </a:r>
          </a:p>
          <a:p>
            <a:r>
              <a:rPr lang="en-US" dirty="0"/>
              <a:t>For current local market conditions…</a:t>
            </a:r>
          </a:p>
          <a:p>
            <a:r>
              <a:rPr lang="en-US" dirty="0"/>
              <a:t>Buying is more profitable than renting</a:t>
            </a:r>
          </a:p>
          <a:p>
            <a:r>
              <a:rPr lang="en-US" dirty="0"/>
              <a:t>But marginally</a:t>
            </a:r>
          </a:p>
          <a:p>
            <a:pPr lvl="1"/>
            <a:r>
              <a:rPr lang="en-US" dirty="0"/>
              <a:t>The difference is 10% of total assets value over the observation period</a:t>
            </a:r>
          </a:p>
          <a:p>
            <a:pPr lvl="1"/>
            <a:r>
              <a:rPr lang="en-US" dirty="0"/>
              <a:t>Most difference is simply from higher financial pressure (lots of house profitability comes from implicit forced saving)</a:t>
            </a:r>
          </a:p>
          <a:p>
            <a:pPr lvl="1"/>
            <a:r>
              <a:rPr lang="en-US" dirty="0"/>
              <a:t>…if financial pressure is fixed, the delta is ~ 5% of the final end game figure</a:t>
            </a:r>
          </a:p>
          <a:p>
            <a:r>
              <a:rPr lang="en-US" dirty="0"/>
              <a:t>Generally, if you have free money, you’d better invest them into stocks rather than a house. Buy a home only if you need it for living.</a:t>
            </a:r>
          </a:p>
          <a:p>
            <a:r>
              <a:rPr lang="en-US" dirty="0"/>
              <a:t>Local conditions are a strong game changer</a:t>
            </a:r>
          </a:p>
          <a:p>
            <a:pPr lvl="1"/>
            <a:r>
              <a:rPr lang="en-US" dirty="0"/>
              <a:t>MSFT, Alibaba, Google, Amazon, Boeing ↑↑</a:t>
            </a:r>
          </a:p>
          <a:p>
            <a:pPr lvl="1"/>
            <a:r>
              <a:rPr lang="ru-RU" dirty="0"/>
              <a:t>Злые гопники</a:t>
            </a:r>
            <a:r>
              <a:rPr lang="en-US" dirty="0"/>
              <a:t>, bad neighbors, road slide, toxic waters ↓↓</a:t>
            </a:r>
          </a:p>
          <a:p>
            <a:endParaRPr lang="en-US" dirty="0"/>
          </a:p>
        </p:txBody>
      </p:sp>
    </p:spTree>
    <p:extLst>
      <p:ext uri="{BB962C8B-B14F-4D97-AF65-F5344CB8AC3E}">
        <p14:creationId xmlns:p14="http://schemas.microsoft.com/office/powerpoint/2010/main" val="21722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71288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2</a:t>
            </a:r>
          </a:p>
        </p:txBody>
      </p:sp>
      <p:sp>
        <p:nvSpPr>
          <p:cNvPr id="3" name="Content Placeholder 2"/>
          <p:cNvSpPr>
            <a:spLocks noGrp="1"/>
          </p:cNvSpPr>
          <p:nvPr>
            <p:ph idx="1"/>
          </p:nvPr>
        </p:nvSpPr>
        <p:spPr>
          <a:xfrm>
            <a:off x="813651" y="1600200"/>
            <a:ext cx="6711654" cy="4195481"/>
          </a:xfrm>
        </p:spPr>
        <p:txBody>
          <a:bodyPr>
            <a:normAutofit fontScale="92500" lnSpcReduction="10000"/>
          </a:bodyPr>
          <a:lstStyle/>
          <a:p>
            <a:r>
              <a:rPr lang="en-US" dirty="0"/>
              <a:t>People optimize different things</a:t>
            </a:r>
          </a:p>
          <a:p>
            <a:r>
              <a:rPr lang="en-US" dirty="0"/>
              <a:t>We aimed at “what is more profitable under the same financial strain and acceptable risk level?”</a:t>
            </a:r>
          </a:p>
          <a:p>
            <a:r>
              <a:rPr lang="en-US" dirty="0"/>
              <a:t>For some, it could be “what do I like more?”</a:t>
            </a:r>
          </a:p>
          <a:p>
            <a:r>
              <a:rPr lang="en-US" dirty="0"/>
              <a:t>For some, “what is the acceptable risk level?”</a:t>
            </a:r>
          </a:p>
          <a:p>
            <a:r>
              <a:rPr lang="en-US" dirty="0"/>
              <a:t>…or 1000 of other totally legitimate things</a:t>
            </a:r>
          </a:p>
          <a:p>
            <a:r>
              <a:rPr lang="en-US" dirty="0"/>
              <a:t>I’m not claiming ours is any better than yours</a:t>
            </a:r>
            <a:endParaRPr lang="ru-RU" dirty="0"/>
          </a:p>
          <a:p>
            <a:r>
              <a:rPr lang="en-US" dirty="0"/>
              <a:t>In fact, I’m not even claiming there is no error in my calculations</a:t>
            </a:r>
          </a:p>
          <a:p>
            <a:r>
              <a:rPr lang="en-US" dirty="0"/>
              <a:t>But if you optimize what we do, you may find it useful</a:t>
            </a:r>
          </a:p>
          <a:p>
            <a:r>
              <a:rPr lang="en-US" dirty="0"/>
              <a:t>And if not, maybe you’ll find it entertaining, at least</a:t>
            </a:r>
          </a:p>
        </p:txBody>
      </p:sp>
    </p:spTree>
    <p:extLst>
      <p:ext uri="{BB962C8B-B14F-4D97-AF65-F5344CB8AC3E}">
        <p14:creationId xmlns:p14="http://schemas.microsoft.com/office/powerpoint/2010/main" val="249096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1. Rent price vs. sq. footage, 3 BDRM, East Side, Nov-Dec 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7400"/>
            <a:ext cx="5458587" cy="3753374"/>
          </a:xfrm>
          <a:prstGeom prst="rect">
            <a:avLst/>
          </a:prstGeom>
        </p:spPr>
      </p:pic>
    </p:spTree>
    <p:extLst>
      <p:ext uri="{BB962C8B-B14F-4D97-AF65-F5344CB8AC3E}">
        <p14:creationId xmlns:p14="http://schemas.microsoft.com/office/powerpoint/2010/main" val="106273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Why House ≠ Investment?</a:t>
            </a:r>
          </a:p>
        </p:txBody>
      </p:sp>
      <p:sp>
        <p:nvSpPr>
          <p:cNvPr id="4" name="Content Placeholder 3"/>
          <p:cNvSpPr>
            <a:spLocks noGrp="1"/>
          </p:cNvSpPr>
          <p:nvPr>
            <p:ph idx="1"/>
          </p:nvPr>
        </p:nvSpPr>
        <p:spPr/>
        <p:txBody>
          <a:bodyPr>
            <a:normAutofit fontScale="92500" lnSpcReduction="20000"/>
          </a:bodyPr>
          <a:lstStyle/>
          <a:p>
            <a:r>
              <a:rPr lang="en-US" dirty="0"/>
              <a:t>Long term appreciation ≈ inflation</a:t>
            </a:r>
          </a:p>
          <a:p>
            <a:pPr lvl="1"/>
            <a:r>
              <a:rPr lang="en-US" dirty="0"/>
              <a:t>Minus interest you pay to the bank</a:t>
            </a:r>
          </a:p>
          <a:p>
            <a:pPr lvl="1"/>
            <a:r>
              <a:rPr lang="en-US" dirty="0"/>
              <a:t>Minus maintenance cost that is comparable to property cost over ~30 years</a:t>
            </a:r>
          </a:p>
          <a:p>
            <a:pPr lvl="1"/>
            <a:r>
              <a:rPr lang="en-US" dirty="0"/>
              <a:t>Minus insurance, taxes, and your time</a:t>
            </a:r>
          </a:p>
          <a:p>
            <a:r>
              <a:rPr lang="en-US" dirty="0"/>
              <a:t>Even an appreciated house ≠ money</a:t>
            </a:r>
          </a:p>
          <a:p>
            <a:pPr lvl="1"/>
            <a:r>
              <a:rPr lang="en-US" dirty="0"/>
              <a:t>Transaction is slow (weeks vs. minutes for stocks)</a:t>
            </a:r>
          </a:p>
          <a:p>
            <a:pPr lvl="1"/>
            <a:r>
              <a:rPr lang="en-US" dirty="0"/>
              <a:t>Transaction costs are high (~a few $K)</a:t>
            </a:r>
          </a:p>
          <a:p>
            <a:pPr lvl="1"/>
            <a:r>
              <a:rPr lang="en-US" dirty="0"/>
              <a:t>You cannot sell it by parts (contrary to stocks)</a:t>
            </a:r>
          </a:p>
          <a:p>
            <a:pPr lvl="1"/>
            <a:r>
              <a:rPr lang="en-US" dirty="0"/>
              <a:t>Though yes, you can rent it out – during good markets</a:t>
            </a:r>
          </a:p>
          <a:p>
            <a:r>
              <a:rPr lang="en-US" dirty="0"/>
              <a:t>Very sensitive to local conditions</a:t>
            </a:r>
          </a:p>
          <a:p>
            <a:pPr lvl="1"/>
            <a:r>
              <a:rPr lang="en-US" dirty="0"/>
              <a:t>Bad neighbors, closed factory, toxic waste dump can de-evaluate your property by a great margin</a:t>
            </a:r>
          </a:p>
        </p:txBody>
      </p:sp>
    </p:spTree>
    <p:extLst>
      <p:ext uri="{BB962C8B-B14F-4D97-AF65-F5344CB8AC3E}">
        <p14:creationId xmlns:p14="http://schemas.microsoft.com/office/powerpoint/2010/main" val="266341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Is the Land Really Limited? No!</a:t>
            </a:r>
          </a:p>
        </p:txBody>
      </p:sp>
      <p:sp>
        <p:nvSpPr>
          <p:cNvPr id="4" name="Content Placeholder 3"/>
          <p:cNvSpPr>
            <a:spLocks noGrp="1"/>
          </p:cNvSpPr>
          <p:nvPr>
            <p:ph idx="1"/>
          </p:nvPr>
        </p:nvSpPr>
        <p:spPr/>
        <p:txBody>
          <a:bodyPr>
            <a:normAutofit fontScale="77500" lnSpcReduction="20000"/>
          </a:bodyPr>
          <a:lstStyle/>
          <a:p>
            <a:r>
              <a:rPr lang="en-US" dirty="0"/>
              <a:t>Land area on Earth is 148 million km</a:t>
            </a:r>
            <a:r>
              <a:rPr lang="en-US" baseline="30000" dirty="0"/>
              <a:t>2</a:t>
            </a:r>
            <a:r>
              <a:rPr lang="en-US" dirty="0"/>
              <a:t>. Around 35% of that is used for crops growing – that makes 96 mil km</a:t>
            </a:r>
            <a:r>
              <a:rPr lang="en-US" baseline="30000" dirty="0"/>
              <a:t>2</a:t>
            </a:r>
            <a:r>
              <a:rPr lang="en-US" dirty="0"/>
              <a:t>. Assume only 10% of that is good for living (so the rest are arctic, deserts, mountains, or protected parks). That’s 9.6 mil km</a:t>
            </a:r>
            <a:r>
              <a:rPr lang="en-US" baseline="30000" dirty="0"/>
              <a:t>2</a:t>
            </a:r>
            <a:r>
              <a:rPr lang="en-US" dirty="0"/>
              <a:t>. Divide by 7 billion people on Earth. That is 1371 m</a:t>
            </a:r>
            <a:r>
              <a:rPr lang="en-US" baseline="30000" dirty="0"/>
              <a:t>2</a:t>
            </a:r>
            <a:r>
              <a:rPr lang="en-US" dirty="0"/>
              <a:t>,  or 14,700 sq. ft. per person, including infants – and assuming all buildings are 1-floor.</a:t>
            </a:r>
          </a:p>
          <a:p>
            <a:r>
              <a:rPr lang="en-US" dirty="0"/>
              <a:t>For the USA (9.8 million km</a:t>
            </a:r>
            <a:r>
              <a:rPr lang="en-US" baseline="30000" dirty="0"/>
              <a:t>2</a:t>
            </a:r>
            <a:r>
              <a:rPr lang="en-US" dirty="0"/>
              <a:t>, 320 million people) that is 1966 m</a:t>
            </a:r>
            <a:r>
              <a:rPr lang="en-US" baseline="30000" dirty="0"/>
              <a:t>2</a:t>
            </a:r>
            <a:r>
              <a:rPr lang="en-US" dirty="0"/>
              <a:t> per person.</a:t>
            </a:r>
          </a:p>
          <a:p>
            <a:r>
              <a:rPr lang="en-US" dirty="0"/>
              <a:t>Japan is a good example of a developed country with much higher population density (336 people per km</a:t>
            </a:r>
            <a:r>
              <a:rPr lang="en-US" baseline="30000" dirty="0"/>
              <a:t>2</a:t>
            </a:r>
            <a:r>
              <a:rPr lang="en-US" dirty="0"/>
              <a:t>, or ~200 m</a:t>
            </a:r>
            <a:r>
              <a:rPr lang="en-US" baseline="30000" dirty="0"/>
              <a:t>2</a:t>
            </a:r>
            <a:r>
              <a:rPr lang="en-US" dirty="0"/>
              <a:t> per person under the same assumption of ~6% of the land being good for living), yet its’ real estate price was *declining* for the past 25 years.</a:t>
            </a:r>
          </a:p>
          <a:p>
            <a:r>
              <a:rPr lang="en-US" dirty="0"/>
              <a:t>That suggest not the shortness of *land*, but shortness of *developed* land (with roads, electricity, water, jobs around) is what drives prices up. But that limit is not physical. Rather, just business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95892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Correlations?</a:t>
            </a:r>
          </a:p>
        </p:txBody>
      </p:sp>
      <p:sp>
        <p:nvSpPr>
          <p:cNvPr id="4" name="Content Placeholder 3"/>
          <p:cNvSpPr>
            <a:spLocks noGrp="1"/>
          </p:cNvSpPr>
          <p:nvPr>
            <p:ph idx="1"/>
          </p:nvPr>
        </p:nvSpPr>
        <p:spPr>
          <a:xfrm>
            <a:off x="304800" y="1295401"/>
            <a:ext cx="8534400" cy="4953006"/>
          </a:xfrm>
        </p:spPr>
        <p:txBody>
          <a:bodyPr>
            <a:normAutofit fontScale="55000" lnSpcReduction="20000"/>
          </a:bodyPr>
          <a:lstStyle/>
          <a:p>
            <a:r>
              <a:rPr lang="en-US" dirty="0"/>
              <a:t>To compute cash flow, we sum N parameters </a:t>
            </a:r>
            <a:r>
              <a:rPr lang="el-GR" dirty="0"/>
              <a:t>Σ</a:t>
            </a:r>
            <a:r>
              <a:rPr lang="en-US" dirty="0"/>
              <a:t>a</a:t>
            </a:r>
            <a:r>
              <a:rPr lang="en-US" baseline="-25000" dirty="0"/>
              <a:t>i</a:t>
            </a:r>
            <a:r>
              <a:rPr lang="en-US" dirty="0"/>
              <a:t>, where </a:t>
            </a:r>
            <a:r>
              <a:rPr lang="en-US" dirty="0" err="1"/>
              <a:t>a</a:t>
            </a:r>
            <a:r>
              <a:rPr lang="en-US" baseline="-25000" dirty="0" err="1"/>
              <a:t>i</a:t>
            </a:r>
            <a:r>
              <a:rPr lang="en-US" dirty="0"/>
              <a:t> are drawn independently as uncorrelated. </a:t>
            </a:r>
          </a:p>
          <a:p>
            <a:r>
              <a:rPr lang="en-US" dirty="0"/>
              <a:t>But in reality they are! Doesn’t that invalidate the result?</a:t>
            </a:r>
          </a:p>
          <a:p>
            <a:r>
              <a:rPr lang="en-US" dirty="0"/>
              <a:t>My best guess: not significantly</a:t>
            </a:r>
          </a:p>
          <a:p>
            <a:r>
              <a:rPr lang="en-US" dirty="0"/>
              <a:t>Intuition: if N is sufficiently large, most correlations cancel each other out. Ignoring them increases the noise of the result, which is dealt with by increased number of simulations T.  Of course, it requires accounting for the top few most significant (if known) correlations explicitly. But the more various parameters your throw in, the better the result is.</a:t>
            </a:r>
          </a:p>
          <a:p>
            <a:r>
              <a:rPr lang="en-US" dirty="0"/>
              <a:t>Kind-a sort-a semi-proof idea below:</a:t>
            </a:r>
          </a:p>
          <a:p>
            <a:r>
              <a:rPr lang="en-US" dirty="0"/>
              <a:t>In each world, in each time slice Cash = </a:t>
            </a:r>
            <a:r>
              <a:rPr lang="el-GR" dirty="0"/>
              <a:t>Σ</a:t>
            </a:r>
            <a:r>
              <a:rPr lang="en-US" baseline="-25000" dirty="0" err="1"/>
              <a:t>N</a:t>
            </a:r>
            <a:r>
              <a:rPr lang="en-US" dirty="0" err="1"/>
              <a:t>aI</a:t>
            </a:r>
            <a:r>
              <a:rPr lang="en-US" baseline="-25000" dirty="0" err="1"/>
              <a:t>n</a:t>
            </a:r>
            <a:r>
              <a:rPr lang="en-US" dirty="0"/>
              <a:t> + ½*</a:t>
            </a:r>
            <a:r>
              <a:rPr lang="el-GR" dirty="0"/>
              <a:t>Σ</a:t>
            </a:r>
            <a:r>
              <a:rPr lang="en-US" baseline="-25000" dirty="0" err="1"/>
              <a:t>i≠j</a:t>
            </a:r>
            <a:r>
              <a:rPr lang="en-US" dirty="0" err="1"/>
              <a:t>aI</a:t>
            </a:r>
            <a:r>
              <a:rPr lang="en-US" baseline="-25000" dirty="0" err="1"/>
              <a:t>i</a:t>
            </a:r>
            <a:r>
              <a:rPr lang="en-US" dirty="0"/>
              <a:t> * </a:t>
            </a:r>
            <a:r>
              <a:rPr lang="en-US" dirty="0" err="1"/>
              <a:t>C</a:t>
            </a:r>
            <a:r>
              <a:rPr lang="en-US" baseline="-25000" dirty="0" err="1"/>
              <a:t>ij</a:t>
            </a:r>
            <a:r>
              <a:rPr lang="en-US" dirty="0"/>
              <a:t>, where </a:t>
            </a:r>
            <a:r>
              <a:rPr lang="en-US" dirty="0" err="1"/>
              <a:t>C</a:t>
            </a:r>
            <a:r>
              <a:rPr lang="en-US" baseline="-25000" dirty="0" err="1"/>
              <a:t>ij</a:t>
            </a:r>
            <a:r>
              <a:rPr lang="en-US" dirty="0"/>
              <a:t> = </a:t>
            </a:r>
            <a:r>
              <a:rPr lang="en-US" dirty="0" err="1"/>
              <a:t>Corr</a:t>
            </a:r>
            <a:r>
              <a:rPr lang="en-US" dirty="0"/>
              <a:t>(</a:t>
            </a:r>
            <a:r>
              <a:rPr lang="en-US" dirty="0" err="1"/>
              <a:t>a</a:t>
            </a:r>
            <a:r>
              <a:rPr lang="en-US" baseline="-25000" dirty="0" err="1"/>
              <a:t>i</a:t>
            </a:r>
            <a:r>
              <a:rPr lang="en-US" dirty="0"/>
              <a:t>, </a:t>
            </a:r>
            <a:r>
              <a:rPr lang="en-US" dirty="0" err="1"/>
              <a:t>a</a:t>
            </a:r>
            <a:r>
              <a:rPr lang="en-US" baseline="-25000" dirty="0" err="1"/>
              <a:t>j</a:t>
            </a:r>
            <a:r>
              <a:rPr lang="en-US" dirty="0"/>
              <a:t>) and </a:t>
            </a:r>
            <a:r>
              <a:rPr lang="en-US" dirty="0" err="1"/>
              <a:t>aI</a:t>
            </a:r>
            <a:r>
              <a:rPr lang="en-US" baseline="-25000" dirty="0" err="1"/>
              <a:t>i</a:t>
            </a:r>
            <a:r>
              <a:rPr lang="en-US" dirty="0"/>
              <a:t> – independent part of </a:t>
            </a:r>
            <a:r>
              <a:rPr lang="en-US" dirty="0" err="1"/>
              <a:t>a</a:t>
            </a:r>
            <a:r>
              <a:rPr lang="en-US" baseline="-25000" dirty="0" err="1"/>
              <a:t>i</a:t>
            </a:r>
            <a:endParaRPr lang="en-US" dirty="0"/>
          </a:p>
          <a:p>
            <a:r>
              <a:rPr lang="en-US" dirty="0"/>
              <a:t>Problem: for N variables, there are N*(N-1)/2 of </a:t>
            </a:r>
            <a:r>
              <a:rPr lang="en-US" dirty="0" err="1"/>
              <a:t>C</a:t>
            </a:r>
            <a:r>
              <a:rPr lang="en-US" baseline="-25000" dirty="0" err="1"/>
              <a:t>ij</a:t>
            </a:r>
            <a:r>
              <a:rPr lang="en-US" dirty="0"/>
              <a:t> – and most will never be known. We simply can’t compute them all.</a:t>
            </a:r>
          </a:p>
          <a:p>
            <a:r>
              <a:rPr lang="en-US" dirty="0"/>
              <a:t>Approach: ignore the 2</a:t>
            </a:r>
            <a:r>
              <a:rPr lang="en-US" baseline="30000" dirty="0"/>
              <a:t>nd</a:t>
            </a:r>
            <a:r>
              <a:rPr lang="en-US" dirty="0"/>
              <a:t> term, except maybe 1-3 well-known </a:t>
            </a:r>
            <a:r>
              <a:rPr lang="en-US" dirty="0" err="1"/>
              <a:t>C</a:t>
            </a:r>
            <a:r>
              <a:rPr lang="en-US" baseline="-25000" dirty="0" err="1"/>
              <a:t>ij</a:t>
            </a:r>
            <a:r>
              <a:rPr lang="en-US" dirty="0"/>
              <a:t>, introducing an error E = ½*</a:t>
            </a:r>
            <a:r>
              <a:rPr lang="el-GR" dirty="0"/>
              <a:t>Σ</a:t>
            </a:r>
            <a:r>
              <a:rPr lang="en-US" baseline="-25000" dirty="0" err="1"/>
              <a:t>i≠j</a:t>
            </a:r>
            <a:r>
              <a:rPr lang="en-US" dirty="0" err="1"/>
              <a:t>aI</a:t>
            </a:r>
            <a:r>
              <a:rPr lang="en-US" baseline="-25000" dirty="0" err="1"/>
              <a:t>i</a:t>
            </a:r>
            <a:r>
              <a:rPr lang="en-US" dirty="0"/>
              <a:t> * </a:t>
            </a:r>
            <a:r>
              <a:rPr lang="en-US" dirty="0" err="1"/>
              <a:t>C</a:t>
            </a:r>
            <a:r>
              <a:rPr lang="en-US" baseline="-25000" dirty="0" err="1"/>
              <a:t>ij</a:t>
            </a:r>
            <a:r>
              <a:rPr lang="en-US" baseline="-25000" dirty="0"/>
              <a:t> </a:t>
            </a:r>
            <a:endParaRPr lang="ru-RU" baseline="-25000" dirty="0"/>
          </a:p>
          <a:p>
            <a:r>
              <a:rPr lang="en-US" dirty="0"/>
              <a:t>Simplification: approximate </a:t>
            </a:r>
            <a:r>
              <a:rPr lang="en-US" dirty="0" err="1"/>
              <a:t>C</a:t>
            </a:r>
            <a:r>
              <a:rPr lang="en-US" baseline="-25000" dirty="0" err="1"/>
              <a:t>ij</a:t>
            </a:r>
            <a:r>
              <a:rPr lang="en-US" dirty="0"/>
              <a:t> as a diagonal + a random value: </a:t>
            </a:r>
            <a:r>
              <a:rPr lang="en-US" dirty="0" err="1"/>
              <a:t>C</a:t>
            </a:r>
            <a:r>
              <a:rPr lang="en-US" baseline="-25000" dirty="0" err="1"/>
              <a:t>ij</a:t>
            </a:r>
            <a:r>
              <a:rPr lang="en-US" dirty="0"/>
              <a:t> ≈ </a:t>
            </a:r>
            <a:r>
              <a:rPr lang="el-GR" dirty="0"/>
              <a:t>δ</a:t>
            </a:r>
            <a:r>
              <a:rPr lang="en-US" baseline="-25000" dirty="0" err="1"/>
              <a:t>ij</a:t>
            </a:r>
            <a:r>
              <a:rPr lang="en-US" dirty="0"/>
              <a:t> + </a:t>
            </a:r>
            <a:r>
              <a:rPr lang="el-GR" dirty="0"/>
              <a:t>ε</a:t>
            </a:r>
            <a:r>
              <a:rPr lang="en-US" baseline="-25000" dirty="0" err="1"/>
              <a:t>ij</a:t>
            </a:r>
            <a:r>
              <a:rPr lang="en-US" dirty="0"/>
              <a:t>, where </a:t>
            </a:r>
            <a:r>
              <a:rPr lang="el-GR" dirty="0"/>
              <a:t>ε</a:t>
            </a:r>
            <a:r>
              <a:rPr lang="en-US" baseline="-25000" dirty="0" err="1"/>
              <a:t>ij</a:t>
            </a:r>
            <a:r>
              <a:rPr lang="en-US" dirty="0"/>
              <a:t> is zero mean across the matrix</a:t>
            </a:r>
          </a:p>
          <a:p>
            <a:pPr lvl="1"/>
            <a:r>
              <a:rPr lang="en-US" dirty="0"/>
              <a:t>Zero mean is an explicit expression of the fact that we know nothing about correlations thus having no reason to prefer either positive or negative mean</a:t>
            </a:r>
          </a:p>
          <a:p>
            <a:pPr lvl="1"/>
            <a:r>
              <a:rPr lang="en-US" dirty="0"/>
              <a:t>This is not my idea. Strong force operator matrix within nuclei is sometimes modeled in a similar manner.</a:t>
            </a:r>
          </a:p>
          <a:p>
            <a:pPr lvl="1"/>
            <a:r>
              <a:rPr lang="en-US" dirty="0"/>
              <a:t>Also observe that if you tend N -&gt; ∞, the sum </a:t>
            </a:r>
            <a:r>
              <a:rPr lang="en-US" dirty="0" err="1"/>
              <a:t>aI</a:t>
            </a:r>
            <a:r>
              <a:rPr lang="en-US" baseline="-25000" dirty="0" err="1"/>
              <a:t>k</a:t>
            </a:r>
            <a:r>
              <a:rPr lang="en-US" dirty="0"/>
              <a:t> + </a:t>
            </a:r>
            <a:r>
              <a:rPr lang="el-GR" dirty="0"/>
              <a:t>Σ</a:t>
            </a:r>
            <a:r>
              <a:rPr lang="en-US" baseline="-25000" dirty="0" err="1"/>
              <a:t>k≠j</a:t>
            </a:r>
            <a:r>
              <a:rPr lang="en-US" dirty="0" err="1"/>
              <a:t>aI</a:t>
            </a:r>
            <a:r>
              <a:rPr lang="en-US" baseline="-25000" dirty="0" err="1"/>
              <a:t>i</a:t>
            </a:r>
            <a:r>
              <a:rPr lang="en-US" dirty="0"/>
              <a:t> * </a:t>
            </a:r>
            <a:r>
              <a:rPr lang="en-US" dirty="0" err="1"/>
              <a:t>C</a:t>
            </a:r>
            <a:r>
              <a:rPr lang="en-US" baseline="-25000" dirty="0" err="1"/>
              <a:t>kj</a:t>
            </a:r>
            <a:r>
              <a:rPr lang="en-US" dirty="0"/>
              <a:t> remains bound (while the weather on Mars changes strongly, the house price impact of it is nothing). That suggests that |</a:t>
            </a:r>
            <a:r>
              <a:rPr lang="en-US" dirty="0" err="1"/>
              <a:t>C</a:t>
            </a:r>
            <a:r>
              <a:rPr lang="en-US" baseline="-25000" dirty="0" err="1"/>
              <a:t>kj</a:t>
            </a:r>
            <a:r>
              <a:rPr lang="en-US" dirty="0"/>
              <a:t>|-&gt; 0 rather fast as j increases (for a fixed k), meaning real life systems are mostly weakly correlated for sufficiently large N, further supporting the simplification of </a:t>
            </a:r>
            <a:r>
              <a:rPr lang="en-US" dirty="0" err="1"/>
              <a:t>C</a:t>
            </a:r>
            <a:r>
              <a:rPr lang="en-US" baseline="-25000" dirty="0" err="1"/>
              <a:t>ij</a:t>
            </a:r>
            <a:r>
              <a:rPr lang="en-US" dirty="0"/>
              <a:t> ≈ </a:t>
            </a:r>
            <a:r>
              <a:rPr lang="el-GR" dirty="0"/>
              <a:t>δ</a:t>
            </a:r>
            <a:r>
              <a:rPr lang="en-US" baseline="-25000" dirty="0" err="1"/>
              <a:t>ij</a:t>
            </a:r>
            <a:r>
              <a:rPr lang="en-US" dirty="0"/>
              <a:t>  and &lt;</a:t>
            </a:r>
            <a:r>
              <a:rPr lang="en-US" dirty="0" err="1"/>
              <a:t>C</a:t>
            </a:r>
            <a:r>
              <a:rPr lang="en-US" baseline="-25000" dirty="0" err="1"/>
              <a:t>i≠j</a:t>
            </a:r>
            <a:r>
              <a:rPr lang="en-US" dirty="0"/>
              <a:t>&gt; = 0 and sum squares of </a:t>
            </a:r>
            <a:r>
              <a:rPr lang="en-US" dirty="0" err="1"/>
              <a:t>C</a:t>
            </a:r>
            <a:r>
              <a:rPr lang="en-US" baseline="-25000" dirty="0" err="1"/>
              <a:t>ij</a:t>
            </a:r>
            <a:r>
              <a:rPr lang="en-US" dirty="0"/>
              <a:t> being finite.</a:t>
            </a:r>
          </a:p>
          <a:p>
            <a:r>
              <a:rPr lang="en-US" dirty="0"/>
              <a:t>Then, the average error per time slice is &lt;E&gt; = (1/2N)*</a:t>
            </a:r>
            <a:r>
              <a:rPr lang="el-GR" dirty="0"/>
              <a:t>Σ</a:t>
            </a:r>
            <a:r>
              <a:rPr lang="en-US" baseline="-25000" dirty="0" err="1"/>
              <a:t>i≠j</a:t>
            </a:r>
            <a:r>
              <a:rPr lang="en-US" dirty="0" err="1"/>
              <a:t>aI</a:t>
            </a:r>
            <a:r>
              <a:rPr lang="en-US" baseline="-25000" dirty="0" err="1"/>
              <a:t>i</a:t>
            </a:r>
            <a:r>
              <a:rPr lang="en-US" dirty="0"/>
              <a:t> * </a:t>
            </a:r>
            <a:r>
              <a:rPr lang="en-US" dirty="0" err="1"/>
              <a:t>C</a:t>
            </a:r>
            <a:r>
              <a:rPr lang="en-US" baseline="-25000" dirty="0" err="1"/>
              <a:t>ij</a:t>
            </a:r>
            <a:r>
              <a:rPr lang="ru-RU" dirty="0"/>
              <a:t> = </a:t>
            </a:r>
            <a:r>
              <a:rPr lang="en-US" dirty="0"/>
              <a:t>(1/2N)*</a:t>
            </a:r>
            <a:r>
              <a:rPr lang="el-GR" dirty="0"/>
              <a:t>Σ</a:t>
            </a:r>
            <a:r>
              <a:rPr lang="en-US" baseline="-25000" dirty="0" err="1"/>
              <a:t>iI</a:t>
            </a:r>
            <a:r>
              <a:rPr lang="en-US" dirty="0" err="1"/>
              <a:t>a</a:t>
            </a:r>
            <a:r>
              <a:rPr lang="en-US" baseline="-25000" dirty="0" err="1"/>
              <a:t>i</a:t>
            </a:r>
            <a:r>
              <a:rPr lang="el-GR" dirty="0"/>
              <a:t>Σ</a:t>
            </a:r>
            <a:r>
              <a:rPr lang="en-US" baseline="-25000" dirty="0" err="1"/>
              <a:t>j</a:t>
            </a:r>
            <a:r>
              <a:rPr lang="en-US" dirty="0" err="1"/>
              <a:t>C</a:t>
            </a:r>
            <a:r>
              <a:rPr lang="en-US" baseline="-25000" dirty="0" err="1"/>
              <a:t>ij</a:t>
            </a:r>
            <a:r>
              <a:rPr lang="ru-RU" dirty="0"/>
              <a:t> </a:t>
            </a:r>
            <a:r>
              <a:rPr lang="en-US" dirty="0"/>
              <a:t>= (1/2N)*</a:t>
            </a:r>
            <a:r>
              <a:rPr lang="el-GR" dirty="0"/>
              <a:t>Σ</a:t>
            </a:r>
            <a:r>
              <a:rPr lang="en-US" baseline="-25000" dirty="0" err="1"/>
              <a:t>iI</a:t>
            </a:r>
            <a:r>
              <a:rPr lang="en-US" dirty="0" err="1"/>
              <a:t>a</a:t>
            </a:r>
            <a:r>
              <a:rPr lang="en-US" baseline="-25000" dirty="0" err="1"/>
              <a:t>i</a:t>
            </a:r>
            <a:r>
              <a:rPr lang="en-US" dirty="0"/>
              <a:t>*&lt;</a:t>
            </a:r>
            <a:r>
              <a:rPr lang="en-US" dirty="0" err="1"/>
              <a:t>C</a:t>
            </a:r>
            <a:r>
              <a:rPr lang="en-US" baseline="-25000" dirty="0" err="1"/>
              <a:t>ij</a:t>
            </a:r>
            <a:r>
              <a:rPr lang="en-US"/>
              <a:t>&gt; ≈ </a:t>
            </a:r>
            <a:r>
              <a:rPr lang="en-US" dirty="0"/>
              <a:t>0</a:t>
            </a:r>
          </a:p>
          <a:p>
            <a:r>
              <a:rPr lang="en-US" dirty="0"/>
              <a:t>In other words, the means don’t change (well, in fact there is some constant bias – but hope is it is relatively small)</a:t>
            </a:r>
          </a:p>
          <a:p>
            <a:r>
              <a:rPr lang="en-US" dirty="0"/>
              <a:t>Of course, the average squared error increases since Q = sum squares of </a:t>
            </a:r>
            <a:r>
              <a:rPr lang="en-US" dirty="0" err="1"/>
              <a:t>C</a:t>
            </a:r>
            <a:r>
              <a:rPr lang="en-US" baseline="-25000" dirty="0" err="1"/>
              <a:t>ij</a:t>
            </a:r>
            <a:r>
              <a:rPr lang="en-US" dirty="0"/>
              <a:t> is &gt; 0.</a:t>
            </a:r>
          </a:p>
          <a:p>
            <a:r>
              <a:rPr lang="en-US" dirty="0"/>
              <a:t>We deal with it by increasing the number of simulations T.</a:t>
            </a:r>
          </a:p>
        </p:txBody>
      </p:sp>
    </p:spTree>
    <p:extLst>
      <p:ext uri="{BB962C8B-B14F-4D97-AF65-F5344CB8AC3E}">
        <p14:creationId xmlns:p14="http://schemas.microsoft.com/office/powerpoint/2010/main" val="340473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Stand</a:t>
            </a:r>
          </a:p>
        </p:txBody>
      </p:sp>
      <p:sp>
        <p:nvSpPr>
          <p:cNvPr id="3" name="Content Placeholder 2"/>
          <p:cNvSpPr>
            <a:spLocks noGrp="1"/>
          </p:cNvSpPr>
          <p:nvPr>
            <p:ph idx="1"/>
          </p:nvPr>
        </p:nvSpPr>
        <p:spPr/>
        <p:txBody>
          <a:bodyPr/>
          <a:lstStyle/>
          <a:p>
            <a:r>
              <a:rPr lang="en-US" dirty="0"/>
              <a:t>House ≠ Investment (see Appendix for detail)</a:t>
            </a:r>
          </a:p>
          <a:p>
            <a:r>
              <a:rPr lang="en-US" dirty="0"/>
              <a:t>But you still need a place to live. Where?</a:t>
            </a:r>
          </a:p>
        </p:txBody>
      </p:sp>
    </p:spTree>
    <p:extLst>
      <p:ext uri="{BB962C8B-B14F-4D97-AF65-F5344CB8AC3E}">
        <p14:creationId xmlns:p14="http://schemas.microsoft.com/office/powerpoint/2010/main" val="378254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 what Could Be Simpler?</a:t>
            </a:r>
          </a:p>
        </p:txBody>
      </p:sp>
      <p:sp>
        <p:nvSpPr>
          <p:cNvPr id="3" name="Content Placeholder 2"/>
          <p:cNvSpPr>
            <a:spLocks noGrp="1"/>
          </p:cNvSpPr>
          <p:nvPr>
            <p:ph idx="1"/>
          </p:nvPr>
        </p:nvSpPr>
        <p:spPr/>
        <p:txBody>
          <a:bodyPr/>
          <a:lstStyle/>
          <a:p>
            <a:r>
              <a:rPr lang="en-US" dirty="0"/>
              <a:t>A = Expected Profits From Buying</a:t>
            </a:r>
          </a:p>
          <a:p>
            <a:r>
              <a:rPr lang="en-US" dirty="0"/>
              <a:t>B = Expected Expenses From Buying</a:t>
            </a:r>
          </a:p>
          <a:p>
            <a:r>
              <a:rPr lang="en-US" dirty="0"/>
              <a:t>C = Expected Rent Cost</a:t>
            </a:r>
          </a:p>
          <a:p>
            <a:r>
              <a:rPr lang="en-US" dirty="0"/>
              <a:t>If C &gt; (B – A), buy</a:t>
            </a:r>
          </a:p>
        </p:txBody>
      </p:sp>
    </p:spTree>
    <p:extLst>
      <p:ext uri="{BB962C8B-B14F-4D97-AF65-F5344CB8AC3E}">
        <p14:creationId xmlns:p14="http://schemas.microsoft.com/office/powerpoint/2010/main" val="2145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 C are Made of…</a:t>
            </a:r>
          </a:p>
        </p:txBody>
      </p:sp>
      <p:sp>
        <p:nvSpPr>
          <p:cNvPr id="5" name="Content Placeholder 2"/>
          <p:cNvSpPr>
            <a:spLocks noGrp="1"/>
          </p:cNvSpPr>
          <p:nvPr>
            <p:ph idx="1"/>
          </p:nvPr>
        </p:nvSpPr>
        <p:spPr>
          <a:xfrm>
            <a:off x="827700" y="2052925"/>
            <a:ext cx="7401900" cy="4195481"/>
          </a:xfrm>
        </p:spPr>
        <p:txBody>
          <a:bodyPr numCol="2">
            <a:normAutofit fontScale="85000" lnSpcReduction="20000"/>
          </a:bodyPr>
          <a:lstStyle/>
          <a:p>
            <a:pPr>
              <a:spcBef>
                <a:spcPts val="600"/>
              </a:spcBef>
            </a:pPr>
            <a:r>
              <a:rPr lang="en-US" dirty="0"/>
              <a:t>House appreciation rate</a:t>
            </a:r>
          </a:p>
          <a:p>
            <a:pPr>
              <a:spcBef>
                <a:spcPts val="600"/>
              </a:spcBef>
            </a:pPr>
            <a:r>
              <a:rPr lang="en-US" dirty="0"/>
              <a:t>Inflation rate</a:t>
            </a:r>
          </a:p>
          <a:p>
            <a:pPr>
              <a:spcBef>
                <a:spcPts val="600"/>
              </a:spcBef>
            </a:pPr>
            <a:r>
              <a:rPr lang="en-US" dirty="0"/>
              <a:t>Rent growth rate</a:t>
            </a:r>
          </a:p>
          <a:p>
            <a:pPr>
              <a:spcBef>
                <a:spcPts val="600"/>
              </a:spcBef>
            </a:pPr>
            <a:r>
              <a:rPr lang="en-US" dirty="0"/>
              <a:t>Investments appreciation rate</a:t>
            </a:r>
          </a:p>
          <a:p>
            <a:pPr>
              <a:spcBef>
                <a:spcPts val="600"/>
              </a:spcBef>
            </a:pPr>
            <a:r>
              <a:rPr lang="en-US" dirty="0"/>
              <a:t>House price</a:t>
            </a:r>
          </a:p>
          <a:p>
            <a:pPr>
              <a:spcBef>
                <a:spcPts val="600"/>
              </a:spcBef>
            </a:pPr>
            <a:r>
              <a:rPr lang="en-US" dirty="0"/>
              <a:t>Mortgage interest</a:t>
            </a:r>
          </a:p>
          <a:p>
            <a:pPr lvl="1">
              <a:spcBef>
                <a:spcPts val="600"/>
              </a:spcBef>
            </a:pPr>
            <a:r>
              <a:rPr lang="en-US" dirty="0"/>
              <a:t>And PMI to avoid</a:t>
            </a:r>
          </a:p>
          <a:p>
            <a:pPr>
              <a:spcBef>
                <a:spcPts val="600"/>
              </a:spcBef>
            </a:pPr>
            <a:r>
              <a:rPr lang="en-US" dirty="0"/>
              <a:t>House maintenance cost</a:t>
            </a:r>
          </a:p>
          <a:p>
            <a:pPr>
              <a:spcBef>
                <a:spcPts val="600"/>
              </a:spcBef>
            </a:pPr>
            <a:r>
              <a:rPr lang="en-US" dirty="0"/>
              <a:t>Closing costs</a:t>
            </a:r>
          </a:p>
          <a:p>
            <a:pPr>
              <a:spcBef>
                <a:spcPts val="600"/>
              </a:spcBef>
            </a:pPr>
            <a:r>
              <a:rPr lang="en-US" dirty="0"/>
              <a:t>HOA dues and special assessments</a:t>
            </a:r>
          </a:p>
          <a:p>
            <a:pPr>
              <a:spcBef>
                <a:spcPts val="600"/>
              </a:spcBef>
            </a:pPr>
            <a:r>
              <a:rPr lang="en-US" dirty="0"/>
              <a:t>Utilities</a:t>
            </a:r>
          </a:p>
          <a:p>
            <a:pPr>
              <a:spcBef>
                <a:spcPts val="600"/>
              </a:spcBef>
            </a:pPr>
            <a:r>
              <a:rPr lang="en-US" dirty="0"/>
              <a:t>Insurance costs</a:t>
            </a:r>
          </a:p>
          <a:p>
            <a:pPr>
              <a:spcBef>
                <a:spcPts val="600"/>
              </a:spcBef>
            </a:pPr>
            <a:r>
              <a:rPr lang="en-US" dirty="0"/>
              <a:t>Property taxes!</a:t>
            </a:r>
          </a:p>
          <a:p>
            <a:pPr>
              <a:spcBef>
                <a:spcPts val="600"/>
              </a:spcBef>
            </a:pPr>
            <a:r>
              <a:rPr lang="en-US" dirty="0"/>
              <a:t>Investment sale taxes!</a:t>
            </a:r>
          </a:p>
          <a:p>
            <a:pPr>
              <a:spcBef>
                <a:spcPts val="600"/>
              </a:spcBef>
            </a:pPr>
            <a:r>
              <a:rPr lang="en-US" dirty="0"/>
              <a:t>Personal tax breaks</a:t>
            </a:r>
          </a:p>
          <a:p>
            <a:pPr>
              <a:spcBef>
                <a:spcPts val="600"/>
              </a:spcBef>
            </a:pPr>
            <a:r>
              <a:rPr lang="en-US" dirty="0"/>
              <a:t>Income changes</a:t>
            </a:r>
          </a:p>
          <a:p>
            <a:pPr>
              <a:spcBef>
                <a:spcPts val="600"/>
              </a:spcBef>
            </a:pPr>
            <a:r>
              <a:rPr lang="en-US" dirty="0"/>
              <a:t>Career motions</a:t>
            </a:r>
          </a:p>
          <a:p>
            <a:pPr>
              <a:spcBef>
                <a:spcPts val="600"/>
              </a:spcBef>
            </a:pPr>
            <a:r>
              <a:rPr lang="en-US" dirty="0"/>
              <a:t>Job changes</a:t>
            </a:r>
          </a:p>
          <a:p>
            <a:pPr>
              <a:spcBef>
                <a:spcPts val="600"/>
              </a:spcBef>
            </a:pPr>
            <a:r>
              <a:rPr lang="en-US" dirty="0"/>
              <a:t>Living expenses change</a:t>
            </a:r>
          </a:p>
          <a:p>
            <a:pPr>
              <a:spcBef>
                <a:spcPts val="600"/>
              </a:spcBef>
            </a:pPr>
            <a:r>
              <a:rPr lang="en-US" dirty="0"/>
              <a:t>Personal projects</a:t>
            </a:r>
          </a:p>
          <a:p>
            <a:pPr>
              <a:spcBef>
                <a:spcPts val="600"/>
              </a:spcBef>
            </a:pPr>
            <a:r>
              <a:rPr lang="en-US" dirty="0"/>
              <a:t>Medical out-of-pocket expenses</a:t>
            </a:r>
          </a:p>
          <a:p>
            <a:pPr>
              <a:spcBef>
                <a:spcPts val="600"/>
              </a:spcBef>
            </a:pPr>
            <a:r>
              <a:rPr lang="en-US" dirty="0"/>
              <a:t>Planned education</a:t>
            </a:r>
          </a:p>
          <a:p>
            <a:pPr>
              <a:spcBef>
                <a:spcPts val="600"/>
              </a:spcBef>
            </a:pPr>
            <a:r>
              <a:rPr lang="en-US" dirty="0"/>
              <a:t>Costs to support children or relatives</a:t>
            </a:r>
          </a:p>
          <a:p>
            <a:pPr>
              <a:spcBef>
                <a:spcPts val="600"/>
              </a:spcBef>
            </a:pPr>
            <a:r>
              <a:rPr lang="en-US" dirty="0"/>
              <a:t>…and a few more</a:t>
            </a:r>
          </a:p>
          <a:p>
            <a:pPr>
              <a:spcBef>
                <a:spcPts val="600"/>
              </a:spcBef>
            </a:pPr>
            <a:r>
              <a:rPr lang="en-US" dirty="0"/>
              <a:t>…and they all fluctuate!</a:t>
            </a:r>
          </a:p>
        </p:txBody>
      </p:sp>
    </p:spTree>
    <p:extLst>
      <p:ext uri="{BB962C8B-B14F-4D97-AF65-F5344CB8AC3E}">
        <p14:creationId xmlns:p14="http://schemas.microsoft.com/office/powerpoint/2010/main" val="193756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Problem</a:t>
            </a:r>
          </a:p>
        </p:txBody>
      </p:sp>
      <p:sp>
        <p:nvSpPr>
          <p:cNvPr id="3" name="Content Placeholder 2"/>
          <p:cNvSpPr>
            <a:spLocks noGrp="1"/>
          </p:cNvSpPr>
          <p:nvPr>
            <p:ph idx="1"/>
          </p:nvPr>
        </p:nvSpPr>
        <p:spPr/>
        <p:txBody>
          <a:bodyPr/>
          <a:lstStyle/>
          <a:p>
            <a:r>
              <a:rPr lang="en-US" dirty="0"/>
              <a:t>Nobody has a solid knowledge of those </a:t>
            </a:r>
            <a:r>
              <a:rPr lang="en-US" dirty="0" err="1"/>
              <a:t>params</a:t>
            </a:r>
            <a:endParaRPr lang="en-US" dirty="0"/>
          </a:p>
          <a:p>
            <a:r>
              <a:rPr lang="en-US" dirty="0"/>
              <a:t>Though many claim confidence…</a:t>
            </a:r>
          </a:p>
        </p:txBody>
      </p:sp>
    </p:spTree>
    <p:extLst>
      <p:ext uri="{BB962C8B-B14F-4D97-AF65-F5344CB8AC3E}">
        <p14:creationId xmlns:p14="http://schemas.microsoft.com/office/powerpoint/2010/main" val="262036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 Starters, Do Houses Really Appreciate?</a:t>
            </a:r>
          </a:p>
        </p:txBody>
      </p:sp>
    </p:spTree>
    <p:extLst>
      <p:ext uri="{BB962C8B-B14F-4D97-AF65-F5344CB8AC3E}">
        <p14:creationId xmlns:p14="http://schemas.microsoft.com/office/powerpoint/2010/main" val="119164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228600"/>
            <a:ext cx="7055380" cy="1400530"/>
          </a:xfrm>
        </p:spPr>
        <p:txBody>
          <a:bodyPr/>
          <a:lstStyle/>
          <a:p>
            <a:r>
              <a:rPr lang="en-US" sz="4000" dirty="0"/>
              <a:t>“Yes, Sure!”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86200"/>
            <a:ext cx="6091846"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59976"/>
            <a:ext cx="5353694" cy="3424518"/>
          </a:xfrm>
          <a:prstGeom prst="rect">
            <a:avLst/>
          </a:prstGeom>
        </p:spPr>
      </p:pic>
    </p:spTree>
    <p:extLst>
      <p:ext uri="{BB962C8B-B14F-4D97-AF65-F5344CB8AC3E}">
        <p14:creationId xmlns:p14="http://schemas.microsoft.com/office/powerpoint/2010/main" val="1775865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4256</TotalTime>
  <Words>2187</Words>
  <Application>Microsoft Office PowerPoint</Application>
  <PresentationFormat>On-screen Show (4:3)</PresentationFormat>
  <Paragraphs>204</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Wingdings 3</vt:lpstr>
      <vt:lpstr>Ion</vt:lpstr>
      <vt:lpstr>To Buy or Not to Buy?</vt:lpstr>
      <vt:lpstr>Disclaimer</vt:lpstr>
      <vt:lpstr>Disclaimer 2</vt:lpstr>
      <vt:lpstr>My Stand</vt:lpstr>
      <vt:lpstr>So, what Could Be Simpler?</vt:lpstr>
      <vt:lpstr>A, B, C are Made of…</vt:lpstr>
      <vt:lpstr>Immediate Problem</vt:lpstr>
      <vt:lpstr>For Starters, Do Houses Really Appreciate?</vt:lpstr>
      <vt:lpstr>“Yes, Sure!”</vt:lpstr>
      <vt:lpstr>Or Is It More Complex?</vt:lpstr>
      <vt:lpstr>Or Not?</vt:lpstr>
      <vt:lpstr>Maybe Inflation is simpler?</vt:lpstr>
      <vt:lpstr>We’ve just considered 2 variables  There are 20+ more</vt:lpstr>
      <vt:lpstr>Common Approach</vt:lpstr>
      <vt:lpstr>Problems with the traditional approach?</vt:lpstr>
      <vt:lpstr>How Much Don’t I Know?</vt:lpstr>
      <vt:lpstr>Estimate the Uncertainty of my Own Knowledge</vt:lpstr>
      <vt:lpstr>Approach, 1/2</vt:lpstr>
      <vt:lpstr>Approach, 2/2</vt:lpstr>
      <vt:lpstr>E.g.: House Appreciation Rate</vt:lpstr>
      <vt:lpstr>E.g.: education expenses vs time</vt:lpstr>
      <vt:lpstr>E.g.: Total Assets With House vs. time</vt:lpstr>
      <vt:lpstr>End Game Funds Distributions</vt:lpstr>
      <vt:lpstr>Minimum of liquid assets at any time distribution</vt:lpstr>
      <vt:lpstr>Probability of Negative Minimum Assets at any time vs. House Price (≈ prob of insolvency)</vt:lpstr>
      <vt:lpstr>End Game Distributions</vt:lpstr>
      <vt:lpstr>Enjoyment of Life vs. House Price?</vt:lpstr>
      <vt:lpstr>Conclusions</vt:lpstr>
      <vt:lpstr>The End</vt:lpstr>
      <vt:lpstr>Appendix 1. Rent price vs. sq. footage, 3 BDRM, East Side, Nov-Dec 2016</vt:lpstr>
      <vt:lpstr>Why House ≠ Investment?</vt:lpstr>
      <vt:lpstr>Is the Land Really Limited? No!</vt:lpstr>
      <vt:lpstr>Correlations?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Buy or Not to Buy?</dc:title>
  <dc:creator>bobukh_cl</dc:creator>
  <cp:lastModifiedBy>wbo</cp:lastModifiedBy>
  <cp:revision>175</cp:revision>
  <dcterms:created xsi:type="dcterms:W3CDTF">2006-08-16T00:00:00Z</dcterms:created>
  <dcterms:modified xsi:type="dcterms:W3CDTF">2018-03-19T06:06:43Z</dcterms:modified>
</cp:coreProperties>
</file>